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</Types>
</file>

<file path=_rels/.rels><?xml version='1.0' encoding='utf-8'?>
<Relationships xmlns="http://schemas.openxmlformats.org/package/2006/relationships"><Relationship Id="rId3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ns2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536" r:id="rId10"/>
  </p:sldIdLst>
  <p:sldSz cx="12192000" cy="6858000"/>
  <p:notesSz cx="6858000" cy="9144000"/>
  <p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2FF"/>
    <a:srgbClr val="E4EDFB"/>
    <a:srgbClr val="DCE6F2"/>
    <a:srgbClr val="0391BD"/>
    <a:srgbClr val="FFFB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"/>
    <p:restoredTop sz="96266"/>
  </p:normalViewPr>
  <p:slideViewPr>
    <p:cSldViewPr snapToGrid="0" snapToObjects="1">
      <p:cViewPr varScale="1">
        <p:scale>
          <a:sx n="122" d="100"/>
          <a:sy n="122" d="100"/>
        </p:scale>
        <p:origin x="11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8" Type="http://schemas.openxmlformats.org/officeDocument/2006/relationships/tableStyles" Target="tableStyles.xml" /><Relationship Id="rId17" Type="http://schemas.openxmlformats.org/officeDocument/2006/relationships/theme" Target="theme/them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15" Type="http://schemas.openxmlformats.org/officeDocument/2006/relationships/presProps" Target="presProps.xml" /><Relationship Id="rId10" Type="http://schemas.openxmlformats.org/officeDocument/2006/relationships/slide" Target="slides/slide9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1"/>
            </a:lvl1pPr>
            <a:lvl2pPr marL="457211" indent="0">
              <a:buNone/>
              <a:defRPr sz="1200"/>
            </a:lvl2pPr>
            <a:lvl3pPr marL="914423" indent="0">
              <a:buNone/>
              <a:defRPr sz="1001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1"/>
            </a:lvl1pPr>
            <a:lvl2pPr marL="457211" indent="0">
              <a:buNone/>
              <a:defRPr sz="1200"/>
            </a:lvl2pPr>
            <a:lvl3pPr marL="914423" indent="0">
              <a:buNone/>
              <a:defRPr sz="1001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399" y="274639"/>
            <a:ext cx="205740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1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3F1726B7-79F2-4B42-951F-E23BE784B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510659"/>
            <a:ext cx="11379200" cy="50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2024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1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8" indent="-342908" algn="l" defTabSz="45721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45721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6" algn="l" defTabSz="45721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6" algn="l" defTabSz="45721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45721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6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6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4572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908" y="65756"/>
            <a:ext cx="4585422" cy="28463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2176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NVIDIA を中心とする AI 産業の構造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83524"/>
            <a:ext cx="12192000" cy="45719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4" name="TextBox 3"/>
          <p:cNvSpPr txBox="1"/>
          <p:nvPr/>
        </p:nvSpPr>
        <p:spPr>
          <a:xfrm>
            <a:off x="72913" y="496041"/>
            <a:ext cx="12119087" cy="417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1400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替えの効かない上流を束ねた NVIDIA が、部品ではなく「AI 工場一式」を売る。しかも買い手に自ら出資して需要をつくるため、カネは NVIDIA を中心に循環する。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1400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そこから抜ける唯一の道＝自社シリコンも、結局 TSMC を通る ― 上流の寡占・中央の統合・下流の分散が一本につながった「砂時計型」の産業。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0065" y="1038737"/>
            <a:ext cx="416781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色＝役割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3907" y="1025750"/>
            <a:ext cx="182418" cy="132670"/>
          </a:xfrm>
          <a:prstGeom prst="roundRect">
            <a:avLst>
              <a:gd name="adj" fmla="val 12000"/>
            </a:avLst>
          </a:prstGeom>
          <a:solidFill>
            <a:srgbClr val="F79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endParaRPr sz="1632"/>
          </a:p>
        </p:txBody>
      </p:sp>
      <p:sp>
        <p:nvSpPr>
          <p:cNvPr id="7" name="TextBox 6"/>
          <p:cNvSpPr txBox="1"/>
          <p:nvPr/>
        </p:nvSpPr>
        <p:spPr>
          <a:xfrm>
            <a:off x="1059493" y="1038737"/>
            <a:ext cx="605935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上流の供給者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63796" y="1025750"/>
            <a:ext cx="182418" cy="132670"/>
          </a:xfrm>
          <a:prstGeom prst="roundRect">
            <a:avLst>
              <a:gd name="adj" fmla="val 12000"/>
            </a:avLst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endParaRPr sz="1632"/>
          </a:p>
        </p:txBody>
      </p:sp>
      <p:sp>
        <p:nvSpPr>
          <p:cNvPr id="9" name="TextBox 8"/>
          <p:cNvSpPr txBox="1"/>
          <p:nvPr/>
        </p:nvSpPr>
        <p:spPr>
          <a:xfrm>
            <a:off x="2079382" y="1038737"/>
            <a:ext cx="381515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NVIDIA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03839" y="1025750"/>
            <a:ext cx="182418" cy="132670"/>
          </a:xfrm>
          <a:prstGeom prst="roundRect">
            <a:avLst>
              <a:gd name="adj" fmla="val 12000"/>
            </a:avLst>
          </a:prstGeom>
          <a:solidFill>
            <a:srgbClr val="9BBB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endParaRPr sz="1632"/>
          </a:p>
        </p:txBody>
      </p:sp>
      <p:sp>
        <p:nvSpPr>
          <p:cNvPr id="11" name="TextBox 10"/>
          <p:cNvSpPr txBox="1"/>
          <p:nvPr/>
        </p:nvSpPr>
        <p:spPr>
          <a:xfrm>
            <a:off x="2819424" y="1038737"/>
            <a:ext cx="729367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NVIDIA 経済圏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11828" y="1025750"/>
            <a:ext cx="182418" cy="132670"/>
          </a:xfrm>
          <a:prstGeom prst="roundRect">
            <a:avLst>
              <a:gd name="adj" fmla="val 12000"/>
            </a:avLst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endParaRPr sz="1632"/>
          </a:p>
        </p:txBody>
      </p:sp>
      <p:sp>
        <p:nvSpPr>
          <p:cNvPr id="13" name="TextBox 12"/>
          <p:cNvSpPr txBox="1"/>
          <p:nvPr/>
        </p:nvSpPr>
        <p:spPr>
          <a:xfrm>
            <a:off x="3927414" y="1038737"/>
            <a:ext cx="416781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最終需要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24424" y="1025750"/>
            <a:ext cx="182418" cy="13267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endParaRPr sz="1632"/>
          </a:p>
        </p:txBody>
      </p:sp>
      <p:sp>
        <p:nvSpPr>
          <p:cNvPr id="15" name="TextBox 14"/>
          <p:cNvSpPr txBox="1"/>
          <p:nvPr/>
        </p:nvSpPr>
        <p:spPr>
          <a:xfrm>
            <a:off x="4740010" y="1038737"/>
            <a:ext cx="764633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脱 NVIDIA 陣営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0065" y="1237739"/>
            <a:ext cx="721351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線＝関係の種別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154848" y="1291088"/>
            <a:ext cx="348255" cy="0"/>
          </a:xfrm>
          <a:prstGeom prst="line">
            <a:avLst/>
          </a:prstGeom>
          <a:ln w="19050">
            <a:solidFill>
              <a:srgbClr val="80808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36271" y="1237739"/>
            <a:ext cx="1024319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部材・装置・電力の供給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875396" y="1291088"/>
            <a:ext cx="348255" cy="0"/>
          </a:xfrm>
          <a:prstGeom prst="line">
            <a:avLst/>
          </a:prstGeom>
          <a:ln w="22225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256817" y="1237739"/>
            <a:ext cx="878446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製品・サービスの提供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492293" y="1291088"/>
            <a:ext cx="348255" cy="0"/>
          </a:xfrm>
          <a:prstGeom prst="line">
            <a:avLst/>
          </a:prstGeom>
          <a:ln w="25400">
            <a:solidFill>
              <a:srgbClr val="BF8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73715" y="1237739"/>
            <a:ext cx="1133324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カネの流れ（出資と購入）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316487" y="1291088"/>
            <a:ext cx="348255" cy="0"/>
          </a:xfrm>
          <a:prstGeom prst="line">
            <a:avLst/>
          </a:prstGeom>
          <a:ln w="20320">
            <a:solidFill>
              <a:srgbClr val="C00000"/>
            </a:solidFill>
            <a:prstDash val="sys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697909" y="1237739"/>
            <a:ext cx="671659" cy="10669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需要の奪い合い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9410" y="1575237"/>
            <a:ext cx="2266470" cy="878930"/>
          </a:xfrm>
          <a:prstGeom prst="rect">
            <a:avLst/>
          </a:prstGeom>
          <a:noFill/>
          <a:ln w="19050"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26" name="Rectangle 25"/>
          <p:cNvSpPr/>
          <p:nvPr/>
        </p:nvSpPr>
        <p:spPr>
          <a:xfrm>
            <a:off x="579410" y="1575236"/>
            <a:ext cx="2266470" cy="215586"/>
          </a:xfrm>
          <a:prstGeom prst="rect">
            <a:avLst/>
          </a:prstGeom>
          <a:solidFill>
            <a:srgbClr val="F79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製造装置・EDA を供給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90073" y="1634353"/>
            <a:ext cx="413362" cy="89063"/>
          </a:xfrm>
          <a:prstGeom prst="rect">
            <a:avLst/>
          </a:prstGeom>
          <a:solidFill>
            <a:srgbClr val="333333"/>
          </a:solidFill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1〜2 社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4248" y="1840573"/>
            <a:ext cx="458818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ASML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7902" y="1840573"/>
            <a:ext cx="1104726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東京エレクトロン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4248" y="2115700"/>
            <a:ext cx="703815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Synopsys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432903" y="2115700"/>
            <a:ext cx="449018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Arm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9410" y="2653170"/>
            <a:ext cx="2266470" cy="58042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33" name="Rectangle 32"/>
          <p:cNvSpPr/>
          <p:nvPr/>
        </p:nvSpPr>
        <p:spPr>
          <a:xfrm>
            <a:off x="579410" y="2653169"/>
            <a:ext cx="2266470" cy="215586"/>
          </a:xfrm>
          <a:prstGeom prst="rect">
            <a:avLst/>
          </a:prstGeom>
          <a:solidFill>
            <a:srgbClr val="F79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先端ロジックを受託製造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098220" y="2712286"/>
            <a:ext cx="485701" cy="89063"/>
          </a:xfrm>
          <a:prstGeom prst="rect">
            <a:avLst/>
          </a:prstGeom>
          <a:solidFill>
            <a:srgbClr val="C00000"/>
          </a:solidFill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実質 1 社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4248" y="2918507"/>
            <a:ext cx="458818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TSMC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187903" y="2918507"/>
            <a:ext cx="642566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Samsung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9410" y="3432598"/>
            <a:ext cx="2266470" cy="580425"/>
          </a:xfrm>
          <a:prstGeom prst="rect">
            <a:avLst/>
          </a:prstGeom>
          <a:noFill/>
          <a:ln w="19050"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38" name="Rectangle 37"/>
          <p:cNvSpPr/>
          <p:nvPr/>
        </p:nvSpPr>
        <p:spPr>
          <a:xfrm>
            <a:off x="579410" y="3432598"/>
            <a:ext cx="2266470" cy="215586"/>
          </a:xfrm>
          <a:prstGeom prst="rect">
            <a:avLst/>
          </a:prstGeom>
          <a:solidFill>
            <a:srgbClr val="F79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HBM メモリを供給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47448" y="3491715"/>
            <a:ext cx="448498" cy="89063"/>
          </a:xfrm>
          <a:prstGeom prst="rect">
            <a:avLst/>
          </a:prstGeom>
          <a:solidFill>
            <a:srgbClr val="333333"/>
          </a:solidFill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3 社寡占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4248" y="3697933"/>
            <a:ext cx="703815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SK hynix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432902" y="3697933"/>
            <a:ext cx="642566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Samsung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150305" y="3697933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Micron</a:t>
            </a:r>
          </a:p>
        </p:txBody>
      </p:sp>
      <p:sp>
        <p:nvSpPr>
          <p:cNvPr id="43" name="Folded Corner 42"/>
          <p:cNvSpPr/>
          <p:nvPr/>
        </p:nvSpPr>
        <p:spPr>
          <a:xfrm>
            <a:off x="579410" y="4212025"/>
            <a:ext cx="2266470" cy="663343"/>
          </a:xfrm>
          <a:prstGeom prst="foldedCorner">
            <a:avLst/>
          </a:prstGeom>
          <a:solidFill>
            <a:srgbClr val="FFF7CC"/>
          </a:solidFill>
          <a:ln w="1270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上流はいずれも実質 1〜3 社。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ここの増産速度が、AI 工場を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建てられるペースの上限を決める。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583555" y="1517194"/>
            <a:ext cx="1988508" cy="3714720"/>
          </a:xfrm>
          <a:prstGeom prst="rect">
            <a:avLst/>
          </a:prstGeom>
          <a:noFill/>
          <a:ln w="31750">
            <a:solidFill>
              <a:srgbClr val="C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45" name="Rectangle 44"/>
          <p:cNvSpPr/>
          <p:nvPr/>
        </p:nvSpPr>
        <p:spPr>
          <a:xfrm>
            <a:off x="3658390" y="1575237"/>
            <a:ext cx="1838836" cy="298505"/>
          </a:xfrm>
          <a:prstGeom prst="rect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136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NVIDIA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074541" y="1938879"/>
            <a:ext cx="1006536" cy="25276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AI 工場を一式で</a:t>
            </a:r>
          </a:p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1F3864"/>
                </a:solidFill>
                <a:latin typeface="Meiryo UI"/>
                <a:ea typeface="Meiryo UI"/>
                <a:cs typeface="Meiryo UI"/>
              </a:rPr>
              <a:t>設計・統合して売る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156178" y="2273608"/>
            <a:ext cx="843258" cy="10073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＝ 産業のくびれ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858400" y="2437582"/>
            <a:ext cx="1438818" cy="233666"/>
          </a:xfrm>
          <a:prstGeom prst="roundRect">
            <a:avLst>
              <a:gd name="adj" fmla="val 12000"/>
            </a:avLst>
          </a:prstGeom>
          <a:solidFill>
            <a:srgbClr val="DCE6F1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Rubin GPU / Vera CPU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844477" y="2721000"/>
            <a:ext cx="1466657" cy="233666"/>
          </a:xfrm>
          <a:prstGeom prst="roundRect">
            <a:avLst>
              <a:gd name="adj" fmla="val 12000"/>
            </a:avLst>
          </a:prstGeom>
          <a:solidFill>
            <a:srgbClr val="DCE6F1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NVL72 ラック / NVLink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766525" y="3004419"/>
            <a:ext cx="1622565" cy="321767"/>
          </a:xfrm>
          <a:prstGeom prst="roundRect">
            <a:avLst>
              <a:gd name="adj" fmla="val 12000"/>
            </a:avLst>
          </a:prstGeom>
          <a:solidFill>
            <a:srgbClr val="DCE6F1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Spectrum-6 / BlueField-4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941924" y="3375935"/>
            <a:ext cx="1271771" cy="233666"/>
          </a:xfrm>
          <a:prstGeom prst="roundRect">
            <a:avLst>
              <a:gd name="adj" fmla="val 12000"/>
            </a:avLst>
          </a:prstGeom>
          <a:solidFill>
            <a:srgbClr val="DCE6F1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Groq 3 LPX（買収）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827774" y="3659355"/>
            <a:ext cx="1500066" cy="233666"/>
          </a:xfrm>
          <a:prstGeom prst="roundRect">
            <a:avLst>
              <a:gd name="adj" fmla="val 12000"/>
            </a:avLst>
          </a:prstGeom>
          <a:solidFill>
            <a:srgbClr val="DCE6F1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CUDA / NIM / Nemotron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766525" y="3942772"/>
            <a:ext cx="1622565" cy="321767"/>
          </a:xfrm>
          <a:prstGeom prst="roundRect">
            <a:avLst>
              <a:gd name="adj" fmla="val 12000"/>
            </a:avLst>
          </a:prstGeom>
          <a:solidFill>
            <a:srgbClr val="DCE6F1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AI Enterprise / Omniverse</a:t>
            </a:r>
          </a:p>
        </p:txBody>
      </p:sp>
      <p:sp>
        <p:nvSpPr>
          <p:cNvPr id="54" name="Folded Corner 53"/>
          <p:cNvSpPr/>
          <p:nvPr/>
        </p:nvSpPr>
        <p:spPr>
          <a:xfrm>
            <a:off x="3743916" y="4380625"/>
            <a:ext cx="1667781" cy="514091"/>
          </a:xfrm>
          <a:prstGeom prst="foldedCorner">
            <a:avLst/>
          </a:prstGeom>
          <a:solidFill>
            <a:srgbClr val="FFF7CC"/>
          </a:solidFill>
          <a:ln w="1270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部品ではなく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「工場一式」を売る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唯一の企業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52497" y="1575237"/>
            <a:ext cx="3153816" cy="878930"/>
          </a:xfrm>
          <a:prstGeom prst="rect">
            <a:avLst/>
          </a:prstGeom>
          <a:noFill/>
          <a:ln w="19050">
            <a:solidFill>
              <a:srgbClr val="9BBB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56" name="Rectangle 55"/>
          <p:cNvSpPr/>
          <p:nvPr/>
        </p:nvSpPr>
        <p:spPr>
          <a:xfrm>
            <a:off x="6352497" y="1575236"/>
            <a:ext cx="3153816" cy="215586"/>
          </a:xfrm>
          <a:prstGeom prst="rect">
            <a:avLst/>
          </a:prstGeom>
          <a:solidFill>
            <a:srgbClr val="9BBB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 サーバ・ラックを製造受託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27334" y="1840573"/>
            <a:ext cx="64256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Foxconn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7144737" y="1840573"/>
            <a:ext cx="458818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Dell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678392" y="1840573"/>
            <a:ext cx="449018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HPE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202247" y="1840573"/>
            <a:ext cx="826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Supermicro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427334" y="2115700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Quanta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083487" y="2115700"/>
            <a:ext cx="64256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Wistron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613223" y="1575237"/>
            <a:ext cx="2373380" cy="878930"/>
          </a:xfrm>
          <a:prstGeom prst="rect">
            <a:avLst/>
          </a:prstGeom>
          <a:noFill/>
          <a:ln w="19050">
            <a:solidFill>
              <a:srgbClr val="F796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64" name="Rectangle 63"/>
          <p:cNvSpPr/>
          <p:nvPr/>
        </p:nvSpPr>
        <p:spPr>
          <a:xfrm>
            <a:off x="9613223" y="1575236"/>
            <a:ext cx="2373380" cy="215586"/>
          </a:xfrm>
          <a:prstGeom prst="rect">
            <a:avLst/>
          </a:prstGeom>
          <a:solidFill>
            <a:srgbClr val="F79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電力・冷却設備を供給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1197752" y="1634353"/>
            <a:ext cx="529104" cy="89063"/>
          </a:xfrm>
          <a:prstGeom prst="rect">
            <a:avLst/>
          </a:prstGeom>
          <a:solidFill>
            <a:srgbClr val="333333"/>
          </a:solidFill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新たな律速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9688060" y="1840573"/>
            <a:ext cx="826316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GE Vernova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10589213" y="1840573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Vertiv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688057" y="2115700"/>
            <a:ext cx="948818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Bloom Energy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711712" y="2115700"/>
            <a:ext cx="765067" cy="233666"/>
          </a:xfrm>
          <a:prstGeom prst="roundRect">
            <a:avLst>
              <a:gd name="adj" fmla="val 12000"/>
            </a:avLst>
          </a:prstGeom>
          <a:solidFill>
            <a:srgbClr val="FDE9D9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Schneider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352497" y="2686336"/>
            <a:ext cx="5634104" cy="895513"/>
          </a:xfrm>
          <a:prstGeom prst="rect">
            <a:avLst/>
          </a:prstGeom>
          <a:noFill/>
          <a:ln w="19050">
            <a:solidFill>
              <a:srgbClr val="9BBB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71" name="Rectangle 70"/>
          <p:cNvSpPr/>
          <p:nvPr/>
        </p:nvSpPr>
        <p:spPr>
          <a:xfrm>
            <a:off x="6352497" y="2686335"/>
            <a:ext cx="5634104" cy="215586"/>
          </a:xfrm>
          <a:prstGeom prst="rect">
            <a:avLst/>
          </a:prstGeom>
          <a:solidFill>
            <a:srgbClr val="9BBB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 工場を建設・運営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407019" y="2745454"/>
            <a:ext cx="1331025" cy="89063"/>
          </a:xfrm>
          <a:prstGeom prst="rect">
            <a:avLst/>
          </a:prstGeom>
          <a:solidFill>
            <a:srgbClr val="333333"/>
          </a:solidFill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最大の資本集約／参入多数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6427335" y="2951673"/>
            <a:ext cx="1132567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Microsoft Azure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634739" y="2951673"/>
            <a:ext cx="826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Oracle OCI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8535891" y="2951673"/>
            <a:ext cx="765067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CoreWeave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375795" y="2951673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Nebius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0031949" y="2951673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Crusoe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0688103" y="2951673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Nscale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427334" y="3226799"/>
            <a:ext cx="882000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ソフトバンク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352497" y="3764269"/>
            <a:ext cx="5634104" cy="580425"/>
          </a:xfrm>
          <a:prstGeom prst="rect">
            <a:avLst/>
          </a:prstGeom>
          <a:noFill/>
          <a:ln w="19050">
            <a:solidFill>
              <a:srgbClr val="9BBB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81" name="Rectangle 80"/>
          <p:cNvSpPr/>
          <p:nvPr/>
        </p:nvSpPr>
        <p:spPr>
          <a:xfrm>
            <a:off x="6352497" y="3764268"/>
            <a:ext cx="5634104" cy="215586"/>
          </a:xfrm>
          <a:prstGeom prst="rect">
            <a:avLst/>
          </a:prstGeom>
          <a:solidFill>
            <a:srgbClr val="9BBB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基盤モデルを開発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0509289" y="3823386"/>
            <a:ext cx="1254552" cy="89063"/>
          </a:xfrm>
          <a:prstGeom prst="rect">
            <a:avLst/>
          </a:prstGeom>
          <a:solidFill>
            <a:srgbClr val="333333"/>
          </a:solidFill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NVIDIA の出資先が並ぶ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427334" y="4029606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OpenAI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7083487" y="4029606"/>
            <a:ext cx="765067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Anthropic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7923392" y="4029606"/>
            <a:ext cx="458818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Meta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8457047" y="4029606"/>
            <a:ext cx="826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Mistral AI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9358201" y="4029606"/>
            <a:ext cx="449018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xAI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9882053" y="4029606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Cohere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352497" y="4543697"/>
            <a:ext cx="5634104" cy="580425"/>
          </a:xfrm>
          <a:prstGeom prst="rect">
            <a:avLst/>
          </a:prstGeom>
          <a:noFill/>
          <a:ln w="19050">
            <a:solidFill>
              <a:srgbClr val="9BBB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90" name="Rectangle 89"/>
          <p:cNvSpPr/>
          <p:nvPr/>
        </p:nvSpPr>
        <p:spPr>
          <a:xfrm>
            <a:off x="6352497" y="4543697"/>
            <a:ext cx="5634104" cy="215586"/>
          </a:xfrm>
          <a:prstGeom prst="rect">
            <a:avLst/>
          </a:prstGeom>
          <a:solidFill>
            <a:srgbClr val="9BBB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 エージェント・業務アプリを提供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6427334" y="4809033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Cursor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7083486" y="4809033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Sierra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7739641" y="4809033"/>
            <a:ext cx="765067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Cognition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8579547" y="4809033"/>
            <a:ext cx="826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Perplexity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9480700" y="4809033"/>
            <a:ext cx="520068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Glean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10075604" y="4809033"/>
            <a:ext cx="581316" cy="233666"/>
          </a:xfrm>
          <a:prstGeom prst="roundRect">
            <a:avLst>
              <a:gd name="adj" fmla="val 12000"/>
            </a:avLst>
          </a:prstGeom>
          <a:solidFill>
            <a:srgbClr val="EBF1DE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Harvey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352497" y="5306541"/>
            <a:ext cx="5634104" cy="563842"/>
          </a:xfrm>
          <a:prstGeom prst="rect">
            <a:avLst/>
          </a:prstGeom>
          <a:noFill/>
          <a:ln w="19050">
            <a:solidFill>
              <a:srgbClr val="4BAC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98" name="Rectangle 97"/>
          <p:cNvSpPr/>
          <p:nvPr/>
        </p:nvSpPr>
        <p:spPr>
          <a:xfrm>
            <a:off x="6352497" y="5306541"/>
            <a:ext cx="5634104" cy="215586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AI を使う最終需要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6427334" y="5571878"/>
            <a:ext cx="659272" cy="233666"/>
          </a:xfrm>
          <a:prstGeom prst="roundRect">
            <a:avLst>
              <a:gd name="adj" fmla="val 12000"/>
            </a:avLst>
          </a:prstGeom>
          <a:solidFill>
            <a:srgbClr val="DAEEF3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事業会社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7161441" y="5571878"/>
            <a:ext cx="1177112" cy="233666"/>
          </a:xfrm>
          <a:prstGeom prst="roundRect">
            <a:avLst>
              <a:gd name="adj" fmla="val 12000"/>
            </a:avLst>
          </a:prstGeom>
          <a:solidFill>
            <a:srgbClr val="DAEEF3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政府・ソブリン AI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8413392" y="5571878"/>
            <a:ext cx="547907" cy="233666"/>
          </a:xfrm>
          <a:prstGeom prst="roundRect">
            <a:avLst>
              <a:gd name="adj" fmla="val 12000"/>
            </a:avLst>
          </a:prstGeom>
          <a:solidFill>
            <a:srgbClr val="DAEEF3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開発者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9036138" y="5571878"/>
            <a:ext cx="547907" cy="233666"/>
          </a:xfrm>
          <a:prstGeom prst="roundRect">
            <a:avLst>
              <a:gd name="adj" fmla="val 12000"/>
            </a:avLst>
          </a:prstGeom>
          <a:solidFill>
            <a:srgbClr val="DAEEF3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消費者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44209" y="6036219"/>
            <a:ext cx="11642392" cy="713094"/>
          </a:xfrm>
          <a:prstGeom prst="rect">
            <a:avLst/>
          </a:prstGeom>
          <a:noFill/>
          <a:ln w="25400">
            <a:solidFill>
              <a:srgbClr val="C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04" name="TextBox 103"/>
          <p:cNvSpPr txBox="1"/>
          <p:nvPr/>
        </p:nvSpPr>
        <p:spPr>
          <a:xfrm>
            <a:off x="612094" y="5982870"/>
            <a:ext cx="3131216" cy="10669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脱 NVIDIA 回廊｜自前の計算能力を持とうとする勢力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72502" y="6119137"/>
            <a:ext cx="2245090" cy="547258"/>
          </a:xfrm>
          <a:prstGeom prst="rect">
            <a:avLst/>
          </a:prstGeom>
          <a:noFill/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06" name="Rectangle 105"/>
          <p:cNvSpPr/>
          <p:nvPr/>
        </p:nvSpPr>
        <p:spPr>
          <a:xfrm>
            <a:off x="472502" y="6119137"/>
            <a:ext cx="2245090" cy="182418"/>
          </a:xfrm>
          <a:prstGeom prst="rect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ASIC 設計を請け負う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547340" y="6351305"/>
            <a:ext cx="703815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Broadcom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1325992" y="6351305"/>
            <a:ext cx="642566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Marvell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867265" y="6119137"/>
            <a:ext cx="4746760" cy="547258"/>
          </a:xfrm>
          <a:prstGeom prst="rect">
            <a:avLst/>
          </a:prstGeom>
          <a:noFill/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10" name="Rectangle 109"/>
          <p:cNvSpPr/>
          <p:nvPr/>
        </p:nvSpPr>
        <p:spPr>
          <a:xfrm>
            <a:off x="2867265" y="6119137"/>
            <a:ext cx="4746760" cy="182418"/>
          </a:xfrm>
          <a:prstGeom prst="rect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自社 AI 半導体を設計するハイパースケーラ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942100" y="6351305"/>
            <a:ext cx="826316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Google TPU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3843252" y="6351305"/>
            <a:ext cx="948818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AWS Trainium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4866910" y="6351305"/>
            <a:ext cx="826316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Azure Maia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5768062" y="6351305"/>
            <a:ext cx="765067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Meta MTIA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763697" y="6119137"/>
            <a:ext cx="4094615" cy="547258"/>
          </a:xfrm>
          <a:prstGeom prst="rect">
            <a:avLst/>
          </a:prstGeom>
          <a:noFill/>
          <a:ln w="19050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16" name="Rectangle 115"/>
          <p:cNvSpPr/>
          <p:nvPr/>
        </p:nvSpPr>
        <p:spPr>
          <a:xfrm>
            <a:off x="7763697" y="6119137"/>
            <a:ext cx="4094615" cy="182418"/>
          </a:xfrm>
          <a:prstGeom prst="rect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対抗 GPU・推論専用ベンダ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7838533" y="6351305"/>
            <a:ext cx="449018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AMD</a:t>
            </a:r>
          </a:p>
        </p:txBody>
      </p:sp>
      <p:sp>
        <p:nvSpPr>
          <p:cNvPr id="118" name="Rounded Rectangle 117"/>
          <p:cNvSpPr/>
          <p:nvPr/>
        </p:nvSpPr>
        <p:spPr>
          <a:xfrm>
            <a:off x="8362389" y="6351305"/>
            <a:ext cx="703815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Cerebras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9141041" y="6351305"/>
            <a:ext cx="765067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SambaNova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9980944" y="6351305"/>
            <a:ext cx="865294" cy="233666"/>
          </a:xfrm>
          <a:prstGeom prst="roundRect">
            <a:avLst>
              <a:gd name="adj" fmla="val 12000"/>
            </a:avLst>
          </a:prstGeom>
          <a:solidFill>
            <a:srgbClr val="F2DCDB"/>
          </a:solidFill>
          <a:ln w="635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 algn="ctr">
              <a:lnSpc>
                <a:spcPct val="85000"/>
              </a:lnSpc>
              <a:spcBef>
                <a:spcPts val="363"/>
              </a:spcBef>
            </a:pPr>
            <a:r>
              <a:rPr sz="681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Huawei 昇騰</a:t>
            </a:r>
          </a:p>
        </p:txBody>
      </p:sp>
      <p:cxnSp>
        <p:nvCxnSpPr>
          <p:cNvPr id="121" name="Connector 120"/>
          <p:cNvCxnSpPr/>
          <p:nvPr/>
        </p:nvCxnSpPr>
        <p:spPr>
          <a:xfrm>
            <a:off x="1259350" y="2479042"/>
            <a:ext cx="0" cy="149252"/>
          </a:xfrm>
          <a:prstGeom prst="line">
            <a:avLst/>
          </a:prstGeom>
          <a:ln w="38100">
            <a:solidFill>
              <a:srgbClr val="80808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900139" y="2522363"/>
            <a:ext cx="834991" cy="10073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808080"/>
                </a:solidFill>
                <a:latin typeface="Meiryo UI"/>
                <a:ea typeface="Meiryo UI"/>
                <a:cs typeface="Meiryo UI"/>
              </a:rPr>
              <a:t>露光・成膜装置</a:t>
            </a:r>
          </a:p>
        </p:txBody>
      </p:sp>
      <p:cxnSp>
        <p:nvCxnSpPr>
          <p:cNvPr id="123" name="Connector 122"/>
          <p:cNvCxnSpPr/>
          <p:nvPr/>
        </p:nvCxnSpPr>
        <p:spPr>
          <a:xfrm>
            <a:off x="2877955" y="2984839"/>
            <a:ext cx="673527" cy="0"/>
          </a:xfrm>
          <a:prstGeom prst="line">
            <a:avLst/>
          </a:prstGeom>
          <a:ln w="76200">
            <a:solidFill>
              <a:srgbClr val="80808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2845882" y="2651973"/>
            <a:ext cx="770921" cy="25276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808080"/>
                </a:solidFill>
                <a:latin typeface="Meiryo UI"/>
                <a:ea typeface="Meiryo UI"/>
                <a:cs typeface="Meiryo UI"/>
              </a:rPr>
              <a:t>GPU ダイ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70" b="1">
                <a:solidFill>
                  <a:srgbClr val="808080"/>
                </a:solidFill>
                <a:latin typeface="Meiryo UI"/>
                <a:ea typeface="Meiryo UI"/>
                <a:cs typeface="Meiryo UI"/>
              </a:rPr>
              <a:t>CoWoS 実装</a:t>
            </a:r>
          </a:p>
        </p:txBody>
      </p:sp>
      <p:cxnSp>
        <p:nvCxnSpPr>
          <p:cNvPr id="125" name="Connector 124"/>
          <p:cNvCxnSpPr/>
          <p:nvPr/>
        </p:nvCxnSpPr>
        <p:spPr>
          <a:xfrm>
            <a:off x="2877955" y="3681349"/>
            <a:ext cx="673527" cy="0"/>
          </a:xfrm>
          <a:prstGeom prst="line">
            <a:avLst/>
          </a:prstGeom>
          <a:ln w="50800">
            <a:solidFill>
              <a:srgbClr val="80808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3123846" y="3517331"/>
            <a:ext cx="421630" cy="10669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808080"/>
                </a:solidFill>
                <a:latin typeface="Meiryo UI"/>
                <a:ea typeface="Meiryo UI"/>
                <a:cs typeface="Meiryo UI"/>
              </a:rPr>
              <a:t>HBM4</a:t>
            </a:r>
          </a:p>
        </p:txBody>
      </p:sp>
      <p:cxnSp>
        <p:nvCxnSpPr>
          <p:cNvPr id="127" name="Connector 126"/>
          <p:cNvCxnSpPr/>
          <p:nvPr/>
        </p:nvCxnSpPr>
        <p:spPr>
          <a:xfrm>
            <a:off x="5604133" y="1873740"/>
            <a:ext cx="716291" cy="0"/>
          </a:xfrm>
          <a:prstGeom prst="line">
            <a:avLst/>
          </a:prstGeom>
          <a:ln w="508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5796570" y="1640284"/>
            <a:ext cx="303822" cy="2646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404040"/>
                </a:solidFill>
                <a:latin typeface="Meiryo UI"/>
                <a:ea typeface="Meiryo UI"/>
                <a:cs typeface="Meiryo UI"/>
              </a:rPr>
              <a:t>GPU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404040"/>
                </a:solidFill>
                <a:latin typeface="Meiryo UI"/>
                <a:ea typeface="Meiryo UI"/>
                <a:cs typeface="Meiryo UI"/>
              </a:rPr>
              <a:t>基板</a:t>
            </a:r>
          </a:p>
        </p:txBody>
      </p:sp>
      <p:cxnSp>
        <p:nvCxnSpPr>
          <p:cNvPr id="129" name="Connector 128"/>
          <p:cNvCxnSpPr/>
          <p:nvPr/>
        </p:nvCxnSpPr>
        <p:spPr>
          <a:xfrm>
            <a:off x="7298641" y="2479043"/>
            <a:ext cx="0" cy="182418"/>
          </a:xfrm>
          <a:prstGeom prst="line">
            <a:avLst/>
          </a:prstGeom>
          <a:ln w="508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7421589" y="2497440"/>
            <a:ext cx="940399" cy="10669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404040"/>
                </a:solidFill>
                <a:latin typeface="Meiryo UI"/>
                <a:ea typeface="Meiryo UI"/>
                <a:cs typeface="Meiryo UI"/>
              </a:rPr>
              <a:t>AI サーバ・ラック</a:t>
            </a:r>
          </a:p>
        </p:txBody>
      </p:sp>
      <p:cxnSp>
        <p:nvCxnSpPr>
          <p:cNvPr id="131" name="Connector 130"/>
          <p:cNvCxnSpPr/>
          <p:nvPr/>
        </p:nvCxnSpPr>
        <p:spPr>
          <a:xfrm>
            <a:off x="10681242" y="2479043"/>
            <a:ext cx="0" cy="182418"/>
          </a:xfrm>
          <a:prstGeom prst="line">
            <a:avLst/>
          </a:prstGeom>
          <a:ln w="44450">
            <a:solidFill>
              <a:srgbClr val="80808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10757150" y="2497440"/>
            <a:ext cx="607642" cy="10669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808080"/>
                </a:solidFill>
                <a:latin typeface="Meiryo UI"/>
                <a:ea typeface="Meiryo UI"/>
                <a:cs typeface="Meiryo UI"/>
              </a:rPr>
              <a:t>電力・冷却</a:t>
            </a:r>
          </a:p>
        </p:txBody>
      </p:sp>
      <p:cxnSp>
        <p:nvCxnSpPr>
          <p:cNvPr id="133" name="Connector 132"/>
          <p:cNvCxnSpPr/>
          <p:nvPr/>
        </p:nvCxnSpPr>
        <p:spPr>
          <a:xfrm>
            <a:off x="7591999" y="3606724"/>
            <a:ext cx="0" cy="132670"/>
          </a:xfrm>
          <a:prstGeom prst="line">
            <a:avLst/>
          </a:prstGeom>
          <a:ln w="571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7699551" y="3633306"/>
            <a:ext cx="1426098" cy="1127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62" b="1">
                <a:solidFill>
                  <a:srgbClr val="404040"/>
                </a:solidFill>
                <a:latin typeface="Meiryo UI"/>
                <a:ea typeface="Meiryo UI"/>
                <a:cs typeface="Meiryo UI"/>
              </a:rPr>
              <a:t>② 計算能力 ⇄ 使用料</a:t>
            </a:r>
          </a:p>
        </p:txBody>
      </p:sp>
      <p:cxnSp>
        <p:nvCxnSpPr>
          <p:cNvPr id="135" name="Connector 134"/>
          <p:cNvCxnSpPr/>
          <p:nvPr/>
        </p:nvCxnSpPr>
        <p:spPr>
          <a:xfrm>
            <a:off x="7591999" y="4369570"/>
            <a:ext cx="0" cy="149250"/>
          </a:xfrm>
          <a:prstGeom prst="line">
            <a:avLst/>
          </a:prstGeom>
          <a:ln w="571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7699551" y="4429317"/>
            <a:ext cx="956934" cy="1127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62" b="1">
                <a:solidFill>
                  <a:srgbClr val="404040"/>
                </a:solidFill>
                <a:latin typeface="Meiryo UI"/>
                <a:ea typeface="Meiryo UI"/>
                <a:cs typeface="Meiryo UI"/>
              </a:rPr>
              <a:t>基盤モデル API</a:t>
            </a:r>
          </a:p>
        </p:txBody>
      </p:sp>
      <p:cxnSp>
        <p:nvCxnSpPr>
          <p:cNvPr id="137" name="Connector 136"/>
          <p:cNvCxnSpPr/>
          <p:nvPr/>
        </p:nvCxnSpPr>
        <p:spPr>
          <a:xfrm>
            <a:off x="7591999" y="5148997"/>
            <a:ext cx="0" cy="132670"/>
          </a:xfrm>
          <a:prstGeom prst="line">
            <a:avLst/>
          </a:prstGeom>
          <a:ln w="444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7699551" y="5175688"/>
            <a:ext cx="795723" cy="10669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404040"/>
                </a:solidFill>
                <a:latin typeface="Meiryo UI"/>
                <a:ea typeface="Meiryo UI"/>
                <a:cs typeface="Meiryo UI"/>
              </a:rPr>
              <a:t>業務の自動化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5411698" y="2636585"/>
            <a:ext cx="6692505" cy="1724692"/>
          </a:xfrm>
          <a:prstGeom prst="rect">
            <a:avLst/>
          </a:prstGeom>
          <a:noFill/>
          <a:ln w="31750">
            <a:solidFill>
              <a:srgbClr val="BF8F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40" name="TextBox 139"/>
          <p:cNvSpPr txBox="1"/>
          <p:nvPr/>
        </p:nvSpPr>
        <p:spPr>
          <a:xfrm>
            <a:off x="5518609" y="2605145"/>
            <a:ext cx="537371" cy="11862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907" b="1">
                <a:solidFill>
                  <a:srgbClr val="BF8F00"/>
                </a:solidFill>
                <a:latin typeface="Meiryo UI"/>
                <a:ea typeface="Meiryo UI"/>
                <a:cs typeface="Meiryo UI"/>
              </a:rPr>
              <a:t>カネの環</a:t>
            </a:r>
          </a:p>
        </p:txBody>
      </p:sp>
      <p:cxnSp>
        <p:nvCxnSpPr>
          <p:cNvPr id="141" name="Connector 140"/>
          <p:cNvCxnSpPr/>
          <p:nvPr/>
        </p:nvCxnSpPr>
        <p:spPr>
          <a:xfrm>
            <a:off x="5604133" y="4054480"/>
            <a:ext cx="716291" cy="0"/>
          </a:xfrm>
          <a:prstGeom prst="line">
            <a:avLst/>
          </a:prstGeom>
          <a:ln w="63500">
            <a:solidFill>
              <a:srgbClr val="BF8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5646899" y="3721522"/>
            <a:ext cx="551838" cy="2646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BF8F00"/>
                </a:solidFill>
                <a:latin typeface="Meiryo UI"/>
                <a:ea typeface="Meiryo UI"/>
                <a:cs typeface="Meiryo UI"/>
              </a:rPr>
              <a:t>① 出資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BF8F00"/>
                </a:solidFill>
                <a:latin typeface="Meiryo UI"/>
                <a:ea typeface="Meiryo UI"/>
                <a:cs typeface="Meiryo UI"/>
              </a:rPr>
              <a:t>$40B 超</a:t>
            </a:r>
          </a:p>
        </p:txBody>
      </p:sp>
      <p:cxnSp>
        <p:nvCxnSpPr>
          <p:cNvPr id="143" name="Connector 142"/>
          <p:cNvCxnSpPr/>
          <p:nvPr/>
        </p:nvCxnSpPr>
        <p:spPr>
          <a:xfrm flipH="1">
            <a:off x="5604133" y="3134092"/>
            <a:ext cx="716291" cy="0"/>
          </a:xfrm>
          <a:prstGeom prst="line">
            <a:avLst/>
          </a:prstGeom>
          <a:ln w="63500">
            <a:solidFill>
              <a:srgbClr val="BF8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5604136" y="2801135"/>
            <a:ext cx="704783" cy="2646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BF8F00"/>
                </a:solidFill>
                <a:latin typeface="Meiryo UI"/>
                <a:ea typeface="Meiryo UI"/>
                <a:cs typeface="Meiryo UI"/>
              </a:rPr>
              <a:t>③ GPU・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BF8F00"/>
                </a:solidFill>
                <a:latin typeface="Meiryo UI"/>
                <a:ea typeface="Meiryo UI"/>
                <a:cs typeface="Meiryo UI"/>
              </a:rPr>
              <a:t>システム購入</a:t>
            </a:r>
          </a:p>
        </p:txBody>
      </p:sp>
      <p:sp>
        <p:nvSpPr>
          <p:cNvPr id="145" name="Folded Corner 144"/>
          <p:cNvSpPr/>
          <p:nvPr/>
        </p:nvSpPr>
        <p:spPr>
          <a:xfrm>
            <a:off x="622174" y="5306541"/>
            <a:ext cx="2458907" cy="630176"/>
          </a:xfrm>
          <a:prstGeom prst="foldedCorner">
            <a:avLst/>
          </a:prstGeom>
          <a:solidFill>
            <a:srgbClr val="FFF7CC"/>
          </a:solidFill>
          <a:ln w="12700">
            <a:solidFill>
              <a:srgbClr val="8080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3167" tIns="0" rIns="33167" bIns="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カネの環：NVIDIA が出資した企業が、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その資金で NVIDIA の GPU を買う。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725">
                <a:solidFill>
                  <a:srgbClr val="333333"/>
                </a:solidFill>
                <a:latin typeface="Meiryo UI"/>
                <a:ea typeface="Meiryo UI"/>
                <a:cs typeface="Meiryo UI"/>
              </a:rPr>
              <a:t>売上がさらに次の出資の原資になる。</a:t>
            </a:r>
          </a:p>
        </p:txBody>
      </p:sp>
      <p:sp>
        <p:nvSpPr>
          <p:cNvPr id="146" name="Freeform 145"/>
          <p:cNvSpPr/>
          <p:nvPr/>
        </p:nvSpPr>
        <p:spPr>
          <a:xfrm>
            <a:off x="4577810" y="5256791"/>
            <a:ext cx="757770" cy="829179"/>
          </a:xfrm>
          <a:custGeom>
            <a:avLst/>
            <a:gdLst/>
            <a:ahLst/>
            <a:cxnLst/>
            <a:rect l="l" t="t" r="r" b="b"/>
            <a:pathLst>
              <a:path w="648126" h="914400">
                <a:moveTo>
                  <a:pt x="648126" y="914400"/>
                </a:moveTo>
                <a:lnTo>
                  <a:pt x="648126" y="786384"/>
                </a:lnTo>
                <a:lnTo>
                  <a:pt x="0" y="786384"/>
                </a:lnTo>
                <a:lnTo>
                  <a:pt x="0" y="0"/>
                </a:lnTo>
              </a:path>
            </a:pathLst>
          </a:custGeom>
          <a:noFill/>
          <a:ln w="57150">
            <a:solidFill>
              <a:srgbClr val="C00000"/>
            </a:solidFill>
            <a:prstDash val="sys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32"/>
          </a:p>
        </p:txBody>
      </p:sp>
      <p:sp>
        <p:nvSpPr>
          <p:cNvPr id="147" name="TextBox 146"/>
          <p:cNvSpPr txBox="1"/>
          <p:nvPr/>
        </p:nvSpPr>
        <p:spPr>
          <a:xfrm>
            <a:off x="5411700" y="5938532"/>
            <a:ext cx="930064" cy="10669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計算需要の流出</a:t>
            </a:r>
          </a:p>
        </p:txBody>
      </p:sp>
      <p:cxnSp>
        <p:nvCxnSpPr>
          <p:cNvPr id="148" name="Connector 147"/>
          <p:cNvCxnSpPr/>
          <p:nvPr/>
        </p:nvCxnSpPr>
        <p:spPr>
          <a:xfrm flipV="1">
            <a:off x="440430" y="2777546"/>
            <a:ext cx="106909" cy="3615221"/>
          </a:xfrm>
          <a:prstGeom prst="bentConnector3">
            <a:avLst>
              <a:gd name="adj1" fmla="val -230000"/>
            </a:avLst>
          </a:prstGeom>
          <a:ln w="44450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280065" y="4940416"/>
            <a:ext cx="1545973" cy="2646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脱 NVIDIA でも</a:t>
            </a:r>
          </a:p>
          <a:p>
            <a:pPr>
              <a:lnSpc>
                <a:spcPct val="85000"/>
              </a:lnSpc>
              <a:spcBef>
                <a:spcPts val="363"/>
              </a:spcBef>
            </a:pPr>
            <a:r>
              <a:rPr sz="816" b="1">
                <a:solidFill>
                  <a:srgbClr val="C00000"/>
                </a:solidFill>
                <a:latin typeface="Meiryo UI"/>
                <a:ea typeface="Meiryo UI"/>
                <a:cs typeface="Meiryo UI"/>
              </a:rPr>
              <a:t>先端ロジックは TSMC 頼み</a:t>
            </a:r>
          </a:p>
        </p:txBody>
      </p:sp>
      <p:sp>
        <p:nvSpPr>
          <p:cNvPr id="151" name="Rounded Rectangle 4">
            <a:extLst>
              <a:ext uri="{FF2B5EF4-FFF2-40B4-BE49-F238E27FC236}">
                <a16:creationId xmlns:a16="http://schemas.microsoft.com/office/drawing/2014/main" id="{DA0D86A0-E729-A59F-E076-0F28F19A6EB1}"/>
              </a:ext>
            </a:extLst>
          </p:cNvPr>
          <p:cNvSpPr/>
          <p:nvPr/>
        </p:nvSpPr>
        <p:spPr>
          <a:xfrm>
            <a:off x="10216514" y="64008"/>
            <a:ext cx="1975486" cy="615721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6000" rIns="0" bIns="0" rtlCol="0" anchor="ctr">
            <a:noAutofit/>
          </a:bodyPr>
          <a:lstStyle/>
          <a:p>
            <a:pPr algn="ctr">
              <a:lnSpc>
                <a:spcPct val="85000"/>
              </a:lnSpc>
            </a:pPr>
            <a:r>
              <a:rPr lang="en-US" altLang="ja-JP" sz="140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Claude</a:t>
            </a:r>
            <a:r>
              <a:rPr lang="ja-JP" altLang="en-US" sz="140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　</a:t>
            </a:r>
            <a:r>
              <a:rPr lang="en-US" altLang="ja-JP" sz="140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Opus5</a:t>
            </a:r>
          </a:p>
          <a:p>
            <a:pPr algn="ctr">
              <a:lnSpc>
                <a:spcPct val="85000"/>
              </a:lnSpc>
            </a:pPr>
            <a:r>
              <a:rPr lang="ja-JP" altLang="en-US" sz="140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の出力結果</a:t>
            </a:r>
            <a:endParaRPr lang="en-US" altLang="ja-JP" sz="1401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  <a:p>
            <a:pPr algn="ctr">
              <a:lnSpc>
                <a:spcPct val="85000"/>
              </a:lnSpc>
            </a:pPr>
            <a:r>
              <a:rPr lang="en-US" altLang="ja-JP" sz="140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20260919-2</a:t>
            </a:r>
            <a:r>
              <a:rPr lang="ja-JP" altLang="en-US" sz="1401" b="1">
                <a:solidFill>
                  <a:srgbClr val="FFFFFF"/>
                </a:solidFill>
                <a:latin typeface="Meiryo UI"/>
                <a:ea typeface="Meiryo UI"/>
                <a:cs typeface="Meiryo UI"/>
              </a:rPr>
              <a:t>版</a:t>
            </a:r>
            <a:endParaRPr sz="1401" b="1">
              <a:solidFill>
                <a:srgbClr val="FFFFFF"/>
              </a:solidFill>
              <a:latin typeface="Meiryo UI"/>
              <a:ea typeface="Meiryo UI"/>
              <a:cs typeface="Meiryo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進 樋口</cp:lastModifiedBy>
  <cp:revision>23</cp:revision>
  <dcterms:created xsi:type="dcterms:W3CDTF">2013-01-27T09:14:16Z</dcterms:created>
  <dcterms:modified xsi:type="dcterms:W3CDTF">2026-09-20T08:16:59Z</dcterms:modified>
  <cp:category/>
</cp:coreProperties>
</file>