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</Types>
</file>

<file path=_rels/.rels><?xml version='1.0' encoding='utf-8'?>
<Relationships xmlns="http://schemas.openxmlformats.org/package/2006/relationships"><Relationship Id="rId3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ns2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539" r:id="rId13"/>
  </p:sldIdLst>
  <p:sldSz cx="12192000" cy="6858000"/>
  <p:notesSz cx="6858000" cy="9144000"/>
  <p:defaultTextStyle>
    <ns2:defPPr>
      <ns2:defRPr lang="en-US"/>
    </ns2:defPPr>
    <ns2:lvl1pPr marL="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F2FF"/>
    <a:srgbClr val="E4EDFB"/>
    <a:srgbClr val="DCE6F2"/>
    <a:srgbClr val="0391BD"/>
    <a:srgbClr val="FFFB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"/>
    <p:restoredTop sz="96266"/>
  </p:normalViewPr>
  <p:slideViewPr>
    <p:cSldViewPr snapToGrid="0" snapToObjects="1">
      <p:cViewPr varScale="1">
        <p:scale>
          <a:sx n="122" d="100"/>
          <a:sy n="122" d="100"/>
        </p:scale>
        <p:origin x="11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17" Type="http://schemas.openxmlformats.org/officeDocument/2006/relationships/theme" Target="theme/them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15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1"/>
            </a:lvl1pPr>
            <a:lvl2pPr marL="457211" indent="0">
              <a:buNone/>
              <a:defRPr sz="1200"/>
            </a:lvl2pPr>
            <a:lvl3pPr marL="914423" indent="0">
              <a:buNone/>
              <a:defRPr sz="1001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9" indent="0">
              <a:buNone/>
              <a:defRPr sz="900"/>
            </a:lvl7pPr>
            <a:lvl8pPr marL="3200480" indent="0">
              <a:buNone/>
              <a:defRPr sz="900"/>
            </a:lvl8pPr>
            <a:lvl9pPr marL="365769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1"/>
            </a:lvl1pPr>
            <a:lvl2pPr marL="457211" indent="0">
              <a:buNone/>
              <a:defRPr sz="1200"/>
            </a:lvl2pPr>
            <a:lvl3pPr marL="914423" indent="0">
              <a:buNone/>
              <a:defRPr sz="1001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9" indent="0">
              <a:buNone/>
              <a:defRPr sz="900"/>
            </a:lvl7pPr>
            <a:lvl8pPr marL="3200480" indent="0">
              <a:buNone/>
              <a:defRPr sz="900"/>
            </a:lvl8pPr>
            <a:lvl9pPr marL="365769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399" y="274639"/>
            <a:ext cx="2057401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1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3F1726B7-79F2-4B42-951F-E23BE784BB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27051" y="510659"/>
            <a:ext cx="11379200" cy="50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20249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1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45721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9" indent="-285757" algn="l" defTabSz="457211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6" algn="l" defTabSz="45721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1" indent="-228606" algn="l" defTabSz="457211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457211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6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6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0ACD2-9BB3-987C-EE91-E93534C0F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57A2DA73-610C-26A1-3C8C-502CB9070CA4}"/>
              </a:ext>
            </a:extLst>
          </p:cNvPr>
          <p:cNvSpPr/>
          <p:nvPr/>
        </p:nvSpPr>
        <p:spPr>
          <a:xfrm>
            <a:off x="3867807" y="1208690"/>
            <a:ext cx="3951890" cy="4239381"/>
          </a:xfrm>
          <a:prstGeom prst="roundRect">
            <a:avLst>
              <a:gd name="adj" fmla="val 2305"/>
            </a:avLst>
          </a:prstGeom>
          <a:solidFill>
            <a:srgbClr val="E8F2FF"/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1F25279-6DC9-F434-1ECD-81FFED17D78A}"/>
              </a:ext>
            </a:extLst>
          </p:cNvPr>
          <p:cNvSpPr/>
          <p:nvPr/>
        </p:nvSpPr>
        <p:spPr>
          <a:xfrm>
            <a:off x="283928" y="5543603"/>
            <a:ext cx="11645313" cy="11765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391B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cxnSp>
        <p:nvCxnSpPr>
          <p:cNvPr id="171" name="Connector 103">
            <a:extLst>
              <a:ext uri="{FF2B5EF4-FFF2-40B4-BE49-F238E27FC236}">
                <a16:creationId xmlns:a16="http://schemas.microsoft.com/office/drawing/2014/main" id="{50A491FF-5C70-905F-5E7C-6A343C532BE0}"/>
              </a:ext>
            </a:extLst>
          </p:cNvPr>
          <p:cNvCxnSpPr>
            <a:cxnSpLocks/>
          </p:cNvCxnSpPr>
          <p:nvPr/>
        </p:nvCxnSpPr>
        <p:spPr>
          <a:xfrm>
            <a:off x="7515320" y="3507816"/>
            <a:ext cx="934744" cy="0"/>
          </a:xfrm>
          <a:prstGeom prst="line">
            <a:avLst/>
          </a:prstGeom>
          <a:ln w="54610">
            <a:solidFill>
              <a:schemeClr val="tx1"/>
            </a:solidFill>
            <a:prstDash val="sysDot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644B9B98-7CE6-B248-4886-28CEF58486ED}"/>
              </a:ext>
            </a:extLst>
          </p:cNvPr>
          <p:cNvSpPr/>
          <p:nvPr/>
        </p:nvSpPr>
        <p:spPr>
          <a:xfrm>
            <a:off x="8159301" y="1635403"/>
            <a:ext cx="1404637" cy="148543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8D9C5F1-BDBF-C372-0AA0-ECFB9F7AA132}"/>
              </a:ext>
            </a:extLst>
          </p:cNvPr>
          <p:cNvSpPr/>
          <p:nvPr/>
        </p:nvSpPr>
        <p:spPr>
          <a:xfrm>
            <a:off x="9178936" y="2649538"/>
            <a:ext cx="2121032" cy="145729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0FCCE11-CE6D-D049-BB61-1D78E5483C09}"/>
              </a:ext>
            </a:extLst>
          </p:cNvPr>
          <p:cNvSpPr/>
          <p:nvPr/>
        </p:nvSpPr>
        <p:spPr>
          <a:xfrm>
            <a:off x="8360557" y="3889871"/>
            <a:ext cx="1831656" cy="1197901"/>
          </a:xfrm>
          <a:prstGeom prst="rect">
            <a:avLst/>
          </a:prstGeom>
          <a:noFill/>
          <a:ln w="38100">
            <a:solidFill>
              <a:srgbClr val="C0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112" name="Rectangle 48">
            <a:extLst>
              <a:ext uri="{FF2B5EF4-FFF2-40B4-BE49-F238E27FC236}">
                <a16:creationId xmlns:a16="http://schemas.microsoft.com/office/drawing/2014/main" id="{226A4D09-7748-F920-8CA9-78E0DAAD7701}"/>
              </a:ext>
            </a:extLst>
          </p:cNvPr>
          <p:cNvSpPr/>
          <p:nvPr/>
        </p:nvSpPr>
        <p:spPr>
          <a:xfrm>
            <a:off x="9639067" y="1642706"/>
            <a:ext cx="2276201" cy="138026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113" name="Rectangle 48">
            <a:extLst>
              <a:ext uri="{FF2B5EF4-FFF2-40B4-BE49-F238E27FC236}">
                <a16:creationId xmlns:a16="http://schemas.microsoft.com/office/drawing/2014/main" id="{B772E358-C7EF-8AB9-C92A-63F2E2117DA2}"/>
              </a:ext>
            </a:extLst>
          </p:cNvPr>
          <p:cNvSpPr/>
          <p:nvPr/>
        </p:nvSpPr>
        <p:spPr>
          <a:xfrm>
            <a:off x="10340418" y="3709955"/>
            <a:ext cx="1574850" cy="137781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5FC732-31A8-C413-2F27-8BFCC3C4B676}"/>
              </a:ext>
            </a:extLst>
          </p:cNvPr>
          <p:cNvSpPr txBox="1"/>
          <p:nvPr/>
        </p:nvSpPr>
        <p:spPr>
          <a:xfrm>
            <a:off x="66346" y="73908"/>
            <a:ext cx="7587013" cy="28463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2176" b="1">
                <a:solidFill>
                  <a:srgbClr val="1F3864"/>
                </a:solidFill>
                <a:latin typeface="Meiryo UI"/>
                <a:ea typeface="Meiryo UI"/>
                <a:cs typeface="Meiryo UI"/>
              </a:rPr>
              <a:t>AI 置換は「部門」ではなく</a:t>
            </a:r>
            <a:r>
              <a:rPr lang="ja-JP" altLang="en-US" sz="2176" b="1">
                <a:solidFill>
                  <a:srgbClr val="1F3864"/>
                </a:solidFill>
                <a:latin typeface="Meiryo UI"/>
                <a:ea typeface="Meiryo UI"/>
                <a:cs typeface="Meiryo UI"/>
              </a:rPr>
              <a:t>、スタッフの</a:t>
            </a:r>
            <a:r>
              <a:rPr sz="2176" b="1">
                <a:solidFill>
                  <a:srgbClr val="1F3864"/>
                </a:solidFill>
                <a:latin typeface="Meiryo UI"/>
                <a:ea typeface="Meiryo UI"/>
                <a:cs typeface="Meiryo UI"/>
              </a:rPr>
              <a:t>「脳の使い方」の単位で起きる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541D0-DD6E-D08B-A4F3-522FB1D8AF6D}"/>
              </a:ext>
            </a:extLst>
          </p:cNvPr>
          <p:cNvSpPr txBox="1"/>
          <p:nvPr/>
        </p:nvSpPr>
        <p:spPr>
          <a:xfrm>
            <a:off x="123905" y="501465"/>
            <a:ext cx="11944190" cy="4708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85000"/>
              </a:lnSpc>
              <a:spcBef>
                <a:spcPts val="363"/>
              </a:spcBef>
              <a:defRPr sz="1400" b="1">
                <a:solidFill>
                  <a:srgbClr val="1F3864"/>
                </a:solidFill>
                <a:latin typeface="Meiryo UI"/>
                <a:ea typeface="Meiryo UI"/>
                <a:cs typeface="Meiryo UI"/>
              </a:defRPr>
            </a:lvl1pPr>
          </a:lstStyle>
          <a:p>
            <a:pPr>
              <a:spcBef>
                <a:spcPts val="0"/>
              </a:spcBef>
            </a:pPr>
            <a:r>
              <a:rPr sz="1200" b="0">
                <a:solidFill>
                  <a:schemeClr val="tx1"/>
                </a:solidFill>
              </a:rPr>
              <a:t>AI 置換は部門では起きない。「脳の使い方」の単位で起きる ― 経営企画でも営業でも調査部門でも、同じ脳を使う業務は同じように置き換わる。</a:t>
            </a:r>
          </a:p>
          <a:p>
            <a:pPr>
              <a:spcBef>
                <a:spcPts val="0"/>
              </a:spcBef>
            </a:pPr>
            <a:r>
              <a:rPr sz="1200" b="0">
                <a:solidFill>
                  <a:schemeClr val="tx1"/>
                </a:solidFill>
              </a:rPr>
              <a:t>調べる・軸を出す・裏書きする脳はまるごと AI へ移る。それを代行して納品物（調査報告書・一覧表・ロードマップ・お墨付き）を売ってきた商売は、価値ごと消える。</a:t>
            </a:r>
          </a:p>
          <a:p>
            <a:pPr>
              <a:spcBef>
                <a:spcPts val="0"/>
              </a:spcBef>
            </a:pPr>
            <a:r>
              <a:rPr sz="1200" b="0">
                <a:solidFill>
                  <a:schemeClr val="tx1"/>
                </a:solidFill>
              </a:rPr>
              <a:t>人に残るのは、現場の温度を掴む脳と、選んで決裁する責任。新しく生まれる席は、AI 置換後の業務・組織・職務分掌・評価をどう組み直すかの設計である。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BDAD4F-805C-D038-E82B-EB911DE44228}"/>
              </a:ext>
            </a:extLst>
          </p:cNvPr>
          <p:cNvSpPr txBox="1"/>
          <p:nvPr/>
        </p:nvSpPr>
        <p:spPr>
          <a:xfrm>
            <a:off x="4845322" y="1328842"/>
            <a:ext cx="2539157" cy="26161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85000"/>
              </a:lnSpc>
              <a:spcBef>
                <a:spcPts val="200"/>
              </a:spcBef>
              <a:defRPr sz="1600" b="1" u="sng">
                <a:solidFill>
                  <a:srgbClr val="C00000"/>
                </a:solidFill>
                <a:latin typeface="Meiryo UI"/>
                <a:ea typeface="Meiryo UI"/>
                <a:cs typeface="Meiryo UI"/>
              </a:defRPr>
            </a:lvl1pPr>
          </a:lstStyle>
          <a:p>
            <a:r>
              <a:rPr sz="2000">
                <a:solidFill>
                  <a:schemeClr val="accent1">
                    <a:lumMod val="75000"/>
                  </a:schemeClr>
                </a:solidFill>
              </a:rPr>
              <a:t>事業会社</a:t>
            </a:r>
            <a:r>
              <a:rPr lang="ja-JP" altLang="en-US" sz="2000">
                <a:solidFill>
                  <a:schemeClr val="accent1">
                    <a:lumMod val="75000"/>
                  </a:schemeClr>
                </a:solidFill>
              </a:rPr>
              <a:t>スタッフの仕事</a:t>
            </a:r>
            <a:endParaRPr sz="20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9D4D57-23BF-5DCD-D0B7-2BDC467B170D}"/>
              </a:ext>
            </a:extLst>
          </p:cNvPr>
          <p:cNvSpPr/>
          <p:nvPr/>
        </p:nvSpPr>
        <p:spPr>
          <a:xfrm>
            <a:off x="4295417" y="1704500"/>
            <a:ext cx="3219903" cy="1205385"/>
          </a:xfrm>
          <a:prstGeom prst="rect">
            <a:avLst/>
          </a:prstGeom>
          <a:noFill/>
          <a:ln w="3810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D248A1-B4F5-87E1-35F9-C8489BEE9C73}"/>
              </a:ext>
            </a:extLst>
          </p:cNvPr>
          <p:cNvSpPr/>
          <p:nvPr/>
        </p:nvSpPr>
        <p:spPr>
          <a:xfrm>
            <a:off x="4358084" y="1760131"/>
            <a:ext cx="2297104" cy="2354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200"/>
              </a:spcBef>
            </a:pPr>
            <a:r>
              <a:rPr b="1">
                <a:solidFill>
                  <a:srgbClr val="C00000"/>
                </a:solidFill>
                <a:latin typeface="Meiryo UI"/>
                <a:ea typeface="Meiryo UI"/>
              </a:rPr>
              <a:t>調べる・並べる・軸を出す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5AB5364-FC51-7AF4-7BA6-91A539DF3FA1}"/>
              </a:ext>
            </a:extLst>
          </p:cNvPr>
          <p:cNvSpPr/>
          <p:nvPr/>
        </p:nvSpPr>
        <p:spPr>
          <a:xfrm>
            <a:off x="4370548" y="2027120"/>
            <a:ext cx="1332682" cy="233913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調べて比較・分析する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B3274E6D-8F8D-B0C2-CB2A-2799EED4DB4E}"/>
              </a:ext>
            </a:extLst>
          </p:cNvPr>
          <p:cNvSpPr/>
          <p:nvPr/>
        </p:nvSpPr>
        <p:spPr>
          <a:xfrm>
            <a:off x="4370548" y="2302536"/>
            <a:ext cx="1668088" cy="233913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定型処理・一覧化・レポート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DA61B931-FFC8-6124-281F-9992CF6C47B4}"/>
              </a:ext>
            </a:extLst>
          </p:cNvPr>
          <p:cNvSpPr/>
          <p:nvPr/>
        </p:nvSpPr>
        <p:spPr>
          <a:xfrm>
            <a:off x="6113768" y="2302536"/>
            <a:ext cx="1243239" cy="233913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判断軸・KPI を出す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E788CFC-E564-1040-204E-5D63171C5026}"/>
              </a:ext>
            </a:extLst>
          </p:cNvPr>
          <p:cNvSpPr/>
          <p:nvPr/>
        </p:nvSpPr>
        <p:spPr>
          <a:xfrm>
            <a:off x="4370548" y="2577954"/>
            <a:ext cx="1109077" cy="233913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お墨付きを与える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AAE562-B06C-A572-B36D-5DA12565F56A}"/>
              </a:ext>
            </a:extLst>
          </p:cNvPr>
          <p:cNvSpPr txBox="1"/>
          <p:nvPr/>
        </p:nvSpPr>
        <p:spPr>
          <a:xfrm>
            <a:off x="7985193" y="2462425"/>
            <a:ext cx="464871" cy="350284"/>
          </a:xfrm>
          <a:prstGeom prst="rect">
            <a:avLst/>
          </a:prstGeom>
          <a:solidFill>
            <a:srgbClr val="00B0F0"/>
          </a:solidFill>
        </p:spPr>
        <p:txBody>
          <a:bodyPr wrap="none" lIns="0" tIns="3600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ほぼ</a:t>
            </a:r>
            <a: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AI</a:t>
            </a:r>
            <a:b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</a:br>
            <a:r>
              <a:rPr lang="ja-JP" altLang="en-US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置換</a:t>
            </a:r>
            <a:endParaRPr sz="1200" b="1">
              <a:solidFill>
                <a:srgbClr val="FFFFFF"/>
              </a:solidFill>
              <a:latin typeface="Meiryo UI"/>
              <a:ea typeface="Meiryo UI"/>
              <a:cs typeface="Meiryo UI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A471020-8521-F7AC-C551-FB45A9306257}"/>
              </a:ext>
            </a:extLst>
          </p:cNvPr>
          <p:cNvSpPr/>
          <p:nvPr/>
        </p:nvSpPr>
        <p:spPr>
          <a:xfrm>
            <a:off x="8288742" y="1988983"/>
            <a:ext cx="711992" cy="391625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市場分析→調査報告書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6C704BE4-4816-5552-AE3C-680617A3A109}"/>
              </a:ext>
            </a:extLst>
          </p:cNvPr>
          <p:cNvSpPr/>
          <p:nvPr/>
        </p:nvSpPr>
        <p:spPr>
          <a:xfrm>
            <a:off x="9639067" y="3193117"/>
            <a:ext cx="725793" cy="550573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解決策の</a:t>
            </a:r>
            <a:br>
              <a:rPr lang="en-US" sz="900">
                <a:solidFill>
                  <a:schemeClr val="tx1"/>
                </a:solidFill>
                <a:latin typeface="Meiryo UI"/>
                <a:ea typeface="Meiryo UI"/>
              </a:rPr>
            </a:b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一覧化</a:t>
            </a:r>
            <a:br>
              <a:rPr lang="en-US" sz="900">
                <a:solidFill>
                  <a:schemeClr val="tx1"/>
                </a:solidFill>
                <a:latin typeface="Meiryo UI"/>
                <a:ea typeface="Meiryo UI"/>
              </a:rPr>
            </a:b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→リスト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C7080979-3AC0-B518-955B-2536AFFB67C6}"/>
              </a:ext>
            </a:extLst>
          </p:cNvPr>
          <p:cNvSpPr/>
          <p:nvPr/>
        </p:nvSpPr>
        <p:spPr>
          <a:xfrm>
            <a:off x="10458316" y="2430589"/>
            <a:ext cx="711992" cy="439749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ロードマップ→</a:t>
            </a:r>
            <a:br>
              <a:rPr lang="en-US" sz="900">
                <a:solidFill>
                  <a:schemeClr val="tx1"/>
                </a:solidFill>
                <a:latin typeface="Meiryo UI"/>
                <a:ea typeface="Meiryo UI"/>
              </a:rPr>
            </a:b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計画・予算書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958A5DD-8BEC-DC35-F987-8A72E726DDA5}"/>
              </a:ext>
            </a:extLst>
          </p:cNvPr>
          <p:cNvSpPr/>
          <p:nvPr/>
        </p:nvSpPr>
        <p:spPr>
          <a:xfrm>
            <a:off x="8629174" y="2500434"/>
            <a:ext cx="711992" cy="391625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第三者評価→お墨付き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F090777F-18BE-2306-F450-DA1E05755B0F}"/>
              </a:ext>
            </a:extLst>
          </p:cNvPr>
          <p:cNvSpPr/>
          <p:nvPr/>
        </p:nvSpPr>
        <p:spPr>
          <a:xfrm>
            <a:off x="10446521" y="3507816"/>
            <a:ext cx="774065" cy="391624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デジマ／プロモ</a:t>
            </a:r>
            <a:br>
              <a:rPr lang="en-US" sz="900">
                <a:solidFill>
                  <a:schemeClr val="tx1"/>
                </a:solidFill>
                <a:latin typeface="Meiryo UI"/>
                <a:ea typeface="Meiryo UI"/>
              </a:rPr>
            </a:b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支援→施策案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5F8BDD0-5BBD-7EB5-1402-6019BD1461FD}"/>
              </a:ext>
            </a:extLst>
          </p:cNvPr>
          <p:cNvSpPr/>
          <p:nvPr/>
        </p:nvSpPr>
        <p:spPr>
          <a:xfrm>
            <a:off x="4295417" y="3008149"/>
            <a:ext cx="3219903" cy="1001293"/>
          </a:xfrm>
          <a:prstGeom prst="rect">
            <a:avLst/>
          </a:prstGeom>
          <a:noFill/>
          <a:ln w="38100">
            <a:solidFill>
              <a:srgbClr val="F796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4315604-71BA-EC71-FE22-12554B377C09}"/>
              </a:ext>
            </a:extLst>
          </p:cNvPr>
          <p:cNvSpPr/>
          <p:nvPr/>
        </p:nvSpPr>
        <p:spPr>
          <a:xfrm>
            <a:off x="4381978" y="3075275"/>
            <a:ext cx="2090316" cy="2354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200"/>
              </a:spcBef>
            </a:pPr>
            <a:r>
              <a:rPr b="1">
                <a:solidFill>
                  <a:schemeClr val="accent6">
                    <a:lumMod val="75000"/>
                  </a:schemeClr>
                </a:solidFill>
                <a:latin typeface="Meiryo UI"/>
                <a:ea typeface="Meiryo UI"/>
              </a:rPr>
              <a:t>企画して組み立て回す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3C666F73-61DF-790E-18B8-2662482BA19E}"/>
              </a:ext>
            </a:extLst>
          </p:cNvPr>
          <p:cNvSpPr/>
          <p:nvPr/>
        </p:nvSpPr>
        <p:spPr>
          <a:xfrm>
            <a:off x="4467256" y="3372408"/>
            <a:ext cx="1466721" cy="233913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企画して組み立て配置する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163A392B-4DFE-D68F-29B2-8E7C236A5B28}"/>
              </a:ext>
            </a:extLst>
          </p:cNvPr>
          <p:cNvSpPr/>
          <p:nvPr/>
        </p:nvSpPr>
        <p:spPr>
          <a:xfrm>
            <a:off x="4467256" y="3647825"/>
            <a:ext cx="1466721" cy="233913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現場改善 PJ を推進・運営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B790F8FA-8432-494F-307C-5F7FA46C4845}"/>
              </a:ext>
            </a:extLst>
          </p:cNvPr>
          <p:cNvSpPr/>
          <p:nvPr/>
        </p:nvSpPr>
        <p:spPr>
          <a:xfrm>
            <a:off x="5988595" y="3646715"/>
            <a:ext cx="1313523" cy="233913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部下・組織をマネジメント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AA2827E1-FB02-4584-A57A-2C26B2E050E7}"/>
              </a:ext>
            </a:extLst>
          </p:cNvPr>
          <p:cNvSpPr/>
          <p:nvPr/>
        </p:nvSpPr>
        <p:spPr>
          <a:xfrm>
            <a:off x="10443582" y="2936526"/>
            <a:ext cx="774065" cy="391625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  <a:cs typeface="Meiryo UI"/>
              </a:rPr>
              <a:t>要件定義・設計→設計書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643C81DE-3C21-A8BE-5B10-A918A3B2AE6C}"/>
              </a:ext>
            </a:extLst>
          </p:cNvPr>
          <p:cNvSpPr/>
          <p:nvPr/>
        </p:nvSpPr>
        <p:spPr>
          <a:xfrm>
            <a:off x="10562415" y="4029799"/>
            <a:ext cx="359120" cy="391625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lang="ja-JP" altLang="en-US" sz="900">
                <a:solidFill>
                  <a:schemeClr val="tx1"/>
                </a:solidFill>
                <a:latin typeface="Meiryo UI"/>
                <a:ea typeface="Meiryo UI"/>
              </a:rPr>
              <a:t>文面生成</a:t>
            </a:r>
            <a:endParaRPr sz="900">
              <a:solidFill>
                <a:schemeClr val="tx1"/>
              </a:solidFill>
              <a:latin typeface="Meiryo UI"/>
              <a:ea typeface="Meiryo UI"/>
            </a:endParaRP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B27D92C1-574C-2D59-E870-5D75BB5E5111}"/>
              </a:ext>
            </a:extLst>
          </p:cNvPr>
          <p:cNvSpPr/>
          <p:nvPr/>
        </p:nvSpPr>
        <p:spPr>
          <a:xfrm>
            <a:off x="9674596" y="2704017"/>
            <a:ext cx="690265" cy="391625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PMO→進捗・課題管理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A5E1E267-E128-7F46-546E-FD26264BFFCB}"/>
              </a:ext>
            </a:extLst>
          </p:cNvPr>
          <p:cNvSpPr/>
          <p:nvPr/>
        </p:nvSpPr>
        <p:spPr>
          <a:xfrm>
            <a:off x="9225984" y="3793494"/>
            <a:ext cx="836139" cy="391625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業務オペ改善→改善提案書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C9ED7BB-3EA1-A3C1-32B1-3F2BE93054F5}"/>
              </a:ext>
            </a:extLst>
          </p:cNvPr>
          <p:cNvSpPr/>
          <p:nvPr/>
        </p:nvSpPr>
        <p:spPr>
          <a:xfrm>
            <a:off x="4295417" y="4126415"/>
            <a:ext cx="3219903" cy="932040"/>
          </a:xfrm>
          <a:prstGeom prst="rect">
            <a:avLst/>
          </a:prstGeom>
          <a:noFill/>
          <a:ln w="38100">
            <a:solidFill>
              <a:srgbClr val="4BAC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A30282C-2DE5-721E-0D83-9DD447DFA96B}"/>
              </a:ext>
            </a:extLst>
          </p:cNvPr>
          <p:cNvSpPr/>
          <p:nvPr/>
        </p:nvSpPr>
        <p:spPr>
          <a:xfrm>
            <a:off x="4366569" y="4183787"/>
            <a:ext cx="2633734" cy="2354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200"/>
              </a:spcBef>
            </a:pPr>
            <a:r>
              <a:rPr b="1">
                <a:solidFill>
                  <a:schemeClr val="accent5">
                    <a:lumMod val="75000"/>
                  </a:schemeClr>
                </a:solidFill>
                <a:latin typeface="Meiryo UI"/>
                <a:ea typeface="Meiryo UI"/>
              </a:rPr>
              <a:t>温度を掴み、説得し、決める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E616D3B5-85D7-3081-545F-DB4115DB7F47}"/>
              </a:ext>
            </a:extLst>
          </p:cNvPr>
          <p:cNvSpPr/>
          <p:nvPr/>
        </p:nvSpPr>
        <p:spPr>
          <a:xfrm>
            <a:off x="4370548" y="4426159"/>
            <a:ext cx="1444485" cy="233913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顧客・発注先と対話する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2D3DBEC1-5718-D7B4-A17A-AF8CD03C40E9}"/>
              </a:ext>
            </a:extLst>
          </p:cNvPr>
          <p:cNvSpPr/>
          <p:nvPr/>
        </p:nvSpPr>
        <p:spPr>
          <a:xfrm>
            <a:off x="5890163" y="4426159"/>
            <a:ext cx="1109077" cy="233913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提案し、説得する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D35178A6-30E9-0B64-AACF-9B0A8BFB551B}"/>
              </a:ext>
            </a:extLst>
          </p:cNvPr>
          <p:cNvSpPr/>
          <p:nvPr/>
        </p:nvSpPr>
        <p:spPr>
          <a:xfrm>
            <a:off x="4370548" y="4722796"/>
            <a:ext cx="1444485" cy="233913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選んで判断し、決裁する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A92A9435-9C57-E27A-8868-C9ADCAC82B04}"/>
              </a:ext>
            </a:extLst>
          </p:cNvPr>
          <p:cNvSpPr/>
          <p:nvPr/>
        </p:nvSpPr>
        <p:spPr>
          <a:xfrm>
            <a:off x="8478229" y="4453307"/>
            <a:ext cx="801999" cy="391625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現場の生々しい課題分析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3009460A-1FAF-054F-C101-F78434104530}"/>
              </a:ext>
            </a:extLst>
          </p:cNvPr>
          <p:cNvSpPr/>
          <p:nvPr/>
        </p:nvSpPr>
        <p:spPr>
          <a:xfrm>
            <a:off x="9373864" y="4243613"/>
            <a:ext cx="691673" cy="346524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経営・組織課題の分析</a:t>
            </a: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C71F5B47-15A4-593F-6CF3-31C6A73C5E72}"/>
              </a:ext>
            </a:extLst>
          </p:cNvPr>
          <p:cNvSpPr/>
          <p:nvPr/>
        </p:nvSpPr>
        <p:spPr>
          <a:xfrm>
            <a:off x="9190418" y="4670266"/>
            <a:ext cx="836139" cy="391625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合意形成の</a:t>
            </a:r>
            <a:br>
              <a:rPr lang="en-US" sz="900">
                <a:solidFill>
                  <a:schemeClr val="tx1"/>
                </a:solidFill>
                <a:latin typeface="Meiryo UI"/>
                <a:ea typeface="Meiryo UI"/>
              </a:rPr>
            </a:br>
            <a:r>
              <a:rPr sz="900">
                <a:solidFill>
                  <a:schemeClr val="tx1"/>
                </a:solidFill>
                <a:latin typeface="Meiryo UI"/>
                <a:ea typeface="Meiryo UI"/>
              </a:rPr>
              <a:t>ファシリ</a:t>
            </a:r>
            <a:r>
              <a:rPr lang="ja-JP" altLang="en-US" sz="900">
                <a:solidFill>
                  <a:schemeClr val="tx1"/>
                </a:solidFill>
                <a:latin typeface="Meiryo UI"/>
                <a:ea typeface="Meiryo UI"/>
              </a:rPr>
              <a:t>テーション</a:t>
            </a:r>
            <a:endParaRPr sz="900">
              <a:solidFill>
                <a:schemeClr val="tx1"/>
              </a:solidFill>
              <a:latin typeface="Meiryo UI"/>
              <a:ea typeface="Meiryo UI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1609F66-EC01-F5CF-5F8E-F0A05ECCCFD8}"/>
              </a:ext>
            </a:extLst>
          </p:cNvPr>
          <p:cNvSpPr/>
          <p:nvPr/>
        </p:nvSpPr>
        <p:spPr>
          <a:xfrm>
            <a:off x="376987" y="5630714"/>
            <a:ext cx="7761740" cy="2092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200"/>
              </a:spcBef>
            </a:pPr>
            <a:r>
              <a:rPr sz="1600" b="1">
                <a:solidFill>
                  <a:srgbClr val="1F3864"/>
                </a:solidFill>
                <a:latin typeface="Meiryo UI"/>
                <a:ea typeface="Meiryo UI"/>
              </a:rPr>
              <a:t>AI置換後を設計し直す仕事 ＝ </a:t>
            </a:r>
            <a:r>
              <a:rPr sz="1600" b="1">
                <a:solidFill>
                  <a:srgbClr val="C00000"/>
                </a:solidFill>
                <a:latin typeface="Meiryo UI"/>
                <a:ea typeface="Meiryo UI"/>
              </a:rPr>
              <a:t>いま生まれている席</a:t>
            </a:r>
            <a:r>
              <a:rPr sz="1600" b="1">
                <a:solidFill>
                  <a:srgbClr val="1F3864"/>
                </a:solidFill>
                <a:latin typeface="Meiryo UI"/>
                <a:ea typeface="Meiryo UI"/>
              </a:rPr>
              <a:t>（ここでしか失った売上は取り返せない）</a:t>
            </a:r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603C545D-9DBB-FFE1-CD26-F9FD7F804B7E}"/>
              </a:ext>
            </a:extLst>
          </p:cNvPr>
          <p:cNvSpPr/>
          <p:nvPr/>
        </p:nvSpPr>
        <p:spPr>
          <a:xfrm>
            <a:off x="359058" y="5883602"/>
            <a:ext cx="1154179" cy="762031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AI 置換後の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業務プロセス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再設計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B189371F-CCB7-EAAE-16E5-BC0B4EC2D33F}"/>
              </a:ext>
            </a:extLst>
          </p:cNvPr>
          <p:cNvSpPr/>
          <p:nvPr/>
        </p:nvSpPr>
        <p:spPr>
          <a:xfrm>
            <a:off x="3619889" y="5883602"/>
            <a:ext cx="1013477" cy="762031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組織設計と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職務分掌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の再定義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BC53E54C-CEA5-BFAB-5281-A0C84D78EA2F}"/>
              </a:ext>
            </a:extLst>
          </p:cNvPr>
          <p:cNvSpPr/>
          <p:nvPr/>
        </p:nvSpPr>
        <p:spPr>
          <a:xfrm>
            <a:off x="5438719" y="5883602"/>
            <a:ext cx="1155986" cy="762031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人事評価基準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の再設計</a:t>
            </a: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9612D56E-26EF-C24B-484C-D789ECF6C3D7}"/>
              </a:ext>
            </a:extLst>
          </p:cNvPr>
          <p:cNvSpPr/>
          <p:nvPr/>
        </p:nvSpPr>
        <p:spPr>
          <a:xfrm>
            <a:off x="7804252" y="5883602"/>
            <a:ext cx="895651" cy="762031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捨てる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マネジメント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の仕分け</a:t>
            </a: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970FE238-51AF-B1FC-6F4B-068BCEFBC2A9}"/>
              </a:ext>
            </a:extLst>
          </p:cNvPr>
          <p:cNvSpPr/>
          <p:nvPr/>
        </p:nvSpPr>
        <p:spPr>
          <a:xfrm>
            <a:off x="8709630" y="5883602"/>
            <a:ext cx="974591" cy="762031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現場業務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の独自性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再定義</a:t>
            </a:r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E6620644-038C-8D85-84A0-9FFCDBB8A80D}"/>
              </a:ext>
            </a:extLst>
          </p:cNvPr>
          <p:cNvSpPr/>
          <p:nvPr/>
        </p:nvSpPr>
        <p:spPr>
          <a:xfrm>
            <a:off x="10602147" y="5883602"/>
            <a:ext cx="1188467" cy="762031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同質化する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競合との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差別性再定義</a:t>
            </a: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579F8421-2DF5-75A4-EDBF-9AA9F8DE8F27}"/>
              </a:ext>
            </a:extLst>
          </p:cNvPr>
          <p:cNvSpPr/>
          <p:nvPr/>
        </p:nvSpPr>
        <p:spPr>
          <a:xfrm>
            <a:off x="1522964" y="5883602"/>
            <a:ext cx="1091521" cy="762031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必要／不要な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書面の仕分け</a:t>
            </a: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32E6F91D-980B-47C6-395E-2B884CE0C1D0}"/>
              </a:ext>
            </a:extLst>
          </p:cNvPr>
          <p:cNvSpPr/>
          <p:nvPr/>
        </p:nvSpPr>
        <p:spPr>
          <a:xfrm>
            <a:off x="2624212" y="5883602"/>
            <a:ext cx="985950" cy="762031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全業務の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レコーディング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と棚卸し</a:t>
            </a: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06224F06-01F5-0C85-D618-18CCDD228C43}"/>
              </a:ext>
            </a:extLst>
          </p:cNvPr>
          <p:cNvSpPr/>
          <p:nvPr/>
        </p:nvSpPr>
        <p:spPr>
          <a:xfrm>
            <a:off x="4643093" y="5883602"/>
            <a:ext cx="785899" cy="762031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AI置換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パート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の選定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713DEED1-1A6A-82D7-9266-23B1DD87E750}"/>
              </a:ext>
            </a:extLst>
          </p:cNvPr>
          <p:cNvSpPr/>
          <p:nvPr/>
        </p:nvSpPr>
        <p:spPr>
          <a:xfrm>
            <a:off x="6604432" y="5883602"/>
            <a:ext cx="1190093" cy="762031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オートメーション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プロセスの設計</a:t>
            </a: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D475E92B-098A-0906-9DD1-092B85730A08}"/>
              </a:ext>
            </a:extLst>
          </p:cNvPr>
          <p:cNvSpPr/>
          <p:nvPr/>
        </p:nvSpPr>
        <p:spPr>
          <a:xfrm>
            <a:off x="9693948" y="5883602"/>
            <a:ext cx="898476" cy="762031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AIを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組み込んだ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システム</a:t>
            </a:r>
            <a:br>
              <a:rPr lang="en-US" sz="1200" b="1">
                <a:solidFill>
                  <a:schemeClr val="bg1"/>
                </a:solidFill>
                <a:latin typeface="Meiryo UI"/>
                <a:ea typeface="Meiryo UI"/>
              </a:rPr>
            </a:br>
            <a:r>
              <a:rPr sz="1200" b="1">
                <a:solidFill>
                  <a:schemeClr val="bg1"/>
                </a:solidFill>
                <a:latin typeface="Meiryo UI"/>
                <a:ea typeface="Meiryo UI"/>
              </a:rPr>
              <a:t>の改良</a:t>
            </a:r>
          </a:p>
        </p:txBody>
      </p:sp>
      <p:cxnSp>
        <p:nvCxnSpPr>
          <p:cNvPr id="104" name="Connector 103">
            <a:extLst>
              <a:ext uri="{FF2B5EF4-FFF2-40B4-BE49-F238E27FC236}">
                <a16:creationId xmlns:a16="http://schemas.microsoft.com/office/drawing/2014/main" id="{E21A1280-DF77-48F6-12D7-7467AAF5314F}"/>
              </a:ext>
            </a:extLst>
          </p:cNvPr>
          <p:cNvCxnSpPr>
            <a:cxnSpLocks/>
          </p:cNvCxnSpPr>
          <p:nvPr/>
        </p:nvCxnSpPr>
        <p:spPr>
          <a:xfrm flipH="1">
            <a:off x="8625525" y="5103687"/>
            <a:ext cx="1714893" cy="619644"/>
          </a:xfrm>
          <a:prstGeom prst="line">
            <a:avLst/>
          </a:prstGeom>
          <a:ln w="54610"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91B449EA-E615-72FE-A33B-398F88F925AA}"/>
              </a:ext>
            </a:extLst>
          </p:cNvPr>
          <p:cNvSpPr txBox="1"/>
          <p:nvPr/>
        </p:nvSpPr>
        <p:spPr>
          <a:xfrm>
            <a:off x="9000734" y="5212622"/>
            <a:ext cx="2454198" cy="23544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85000"/>
              </a:lnSpc>
              <a:spcBef>
                <a:spcPts val="200"/>
              </a:spcBef>
              <a:defRPr sz="1200" b="1">
                <a:solidFill>
                  <a:srgbClr val="1F3864"/>
                </a:solidFill>
                <a:latin typeface="Meiryo UI"/>
                <a:ea typeface="Meiryo UI"/>
                <a:cs typeface="Meiryo UI"/>
              </a:defRPr>
            </a:lvl1pPr>
          </a:lstStyle>
          <a:p>
            <a:r>
              <a:rPr lang="ja-JP" altLang="en-US" sz="1800">
                <a:solidFill>
                  <a:schemeClr val="tx1"/>
                </a:solidFill>
              </a:rPr>
              <a:t>この支援ポジションへシフト</a:t>
            </a:r>
            <a:endParaRPr sz="1800">
              <a:solidFill>
                <a:schemeClr val="tx1"/>
              </a:solidFill>
            </a:endParaRPr>
          </a:p>
        </p:txBody>
      </p:sp>
      <p:sp>
        <p:nvSpPr>
          <p:cNvPr id="107" name="Rectangle 2">
            <a:extLst>
              <a:ext uri="{FF2B5EF4-FFF2-40B4-BE49-F238E27FC236}">
                <a16:creationId xmlns:a16="http://schemas.microsoft.com/office/drawing/2014/main" id="{B6CDB449-6C46-F6B8-6592-9F82BB818270}"/>
              </a:ext>
            </a:extLst>
          </p:cNvPr>
          <p:cNvSpPr/>
          <p:nvPr/>
        </p:nvSpPr>
        <p:spPr>
          <a:xfrm>
            <a:off x="0" y="383524"/>
            <a:ext cx="12192000" cy="45719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106" name="Rounded Rectangle 4">
            <a:extLst>
              <a:ext uri="{FF2B5EF4-FFF2-40B4-BE49-F238E27FC236}">
                <a16:creationId xmlns:a16="http://schemas.microsoft.com/office/drawing/2014/main" id="{AA79B6D7-D336-7202-78E9-315B3F4D8F0C}"/>
              </a:ext>
            </a:extLst>
          </p:cNvPr>
          <p:cNvSpPr/>
          <p:nvPr/>
        </p:nvSpPr>
        <p:spPr>
          <a:xfrm>
            <a:off x="10671717" y="8254"/>
            <a:ext cx="1520283" cy="28463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</a:pPr>
            <a:r>
              <a:rPr lang="ja-JP" altLang="en-US" sz="1401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樋口の手直し後</a:t>
            </a:r>
            <a:endParaRPr sz="1401" b="1">
              <a:solidFill>
                <a:srgbClr val="FFFFFF"/>
              </a:solidFill>
              <a:latin typeface="Meiryo UI"/>
              <a:ea typeface="Meiryo UI"/>
              <a:cs typeface="Meiryo UI"/>
            </a:endParaRPr>
          </a:p>
        </p:txBody>
      </p:sp>
      <p:sp>
        <p:nvSpPr>
          <p:cNvPr id="3" name="TextBox 20">
            <a:extLst>
              <a:ext uri="{FF2B5EF4-FFF2-40B4-BE49-F238E27FC236}">
                <a16:creationId xmlns:a16="http://schemas.microsoft.com/office/drawing/2014/main" id="{BB9CA704-8DE7-D239-673A-7816BB1B042B}"/>
              </a:ext>
            </a:extLst>
          </p:cNvPr>
          <p:cNvSpPr txBox="1"/>
          <p:nvPr/>
        </p:nvSpPr>
        <p:spPr>
          <a:xfrm>
            <a:off x="8247583" y="1734814"/>
            <a:ext cx="1178208" cy="1569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85000"/>
              </a:lnSpc>
              <a:spcBef>
                <a:spcPts val="200"/>
              </a:spcBef>
              <a:defRPr sz="1200" b="1">
                <a:solidFill>
                  <a:srgbClr val="1F3864"/>
                </a:solidFill>
                <a:latin typeface="Meiryo UI"/>
                <a:ea typeface="Meiryo UI"/>
                <a:cs typeface="Meiryo UI"/>
              </a:defRPr>
            </a:lvl1pPr>
          </a:lstStyle>
          <a:p>
            <a:r>
              <a:rPr lang="ja-JP" altLang="en-US"/>
              <a:t>調査系アウトプット</a:t>
            </a:r>
            <a:endParaRPr/>
          </a:p>
        </p:txBody>
      </p:sp>
      <p:sp>
        <p:nvSpPr>
          <p:cNvPr id="109" name="Rounded Rectangle 52">
            <a:extLst>
              <a:ext uri="{FF2B5EF4-FFF2-40B4-BE49-F238E27FC236}">
                <a16:creationId xmlns:a16="http://schemas.microsoft.com/office/drawing/2014/main" id="{BAE20710-3698-FE3F-1D8C-F04E2F7F3410}"/>
              </a:ext>
            </a:extLst>
          </p:cNvPr>
          <p:cNvSpPr/>
          <p:nvPr/>
        </p:nvSpPr>
        <p:spPr>
          <a:xfrm>
            <a:off x="11222678" y="4331469"/>
            <a:ext cx="589953" cy="391625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lang="ja-JP" altLang="en-US" sz="900">
                <a:solidFill>
                  <a:schemeClr val="tx1"/>
                </a:solidFill>
                <a:latin typeface="Meiryo UI"/>
                <a:ea typeface="Meiryo UI"/>
              </a:rPr>
              <a:t>クリエイティブ生成</a:t>
            </a:r>
            <a:endParaRPr sz="900">
              <a:solidFill>
                <a:schemeClr val="tx1"/>
              </a:solidFill>
              <a:latin typeface="Meiryo UI"/>
              <a:ea typeface="Meiryo UI"/>
            </a:endParaRPr>
          </a:p>
        </p:txBody>
      </p:sp>
      <p:sp>
        <p:nvSpPr>
          <p:cNvPr id="110" name="Rounded Rectangle 52">
            <a:extLst>
              <a:ext uri="{FF2B5EF4-FFF2-40B4-BE49-F238E27FC236}">
                <a16:creationId xmlns:a16="http://schemas.microsoft.com/office/drawing/2014/main" id="{BC029DEF-CB73-3DBC-D92F-7DE467AE494F}"/>
              </a:ext>
            </a:extLst>
          </p:cNvPr>
          <p:cNvSpPr/>
          <p:nvPr/>
        </p:nvSpPr>
        <p:spPr>
          <a:xfrm>
            <a:off x="11069740" y="3870294"/>
            <a:ext cx="605647" cy="391625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lang="ja-JP" altLang="en-US" sz="900">
                <a:solidFill>
                  <a:schemeClr val="tx1"/>
                </a:solidFill>
                <a:latin typeface="Meiryo UI"/>
                <a:ea typeface="Meiryo UI"/>
              </a:rPr>
              <a:t>コード生成</a:t>
            </a:r>
            <a:endParaRPr sz="900">
              <a:solidFill>
                <a:schemeClr val="tx1"/>
              </a:solidFill>
              <a:latin typeface="Meiryo UI"/>
              <a:ea typeface="Meiryo UI"/>
            </a:endParaRPr>
          </a:p>
        </p:txBody>
      </p:sp>
      <p:sp>
        <p:nvSpPr>
          <p:cNvPr id="111" name="TextBox 20">
            <a:extLst>
              <a:ext uri="{FF2B5EF4-FFF2-40B4-BE49-F238E27FC236}">
                <a16:creationId xmlns:a16="http://schemas.microsoft.com/office/drawing/2014/main" id="{89D93C77-19EF-B8AC-AFE8-11FE36BE6F35}"/>
              </a:ext>
            </a:extLst>
          </p:cNvPr>
          <p:cNvSpPr txBox="1"/>
          <p:nvPr/>
        </p:nvSpPr>
        <p:spPr>
          <a:xfrm>
            <a:off x="9701627" y="1691865"/>
            <a:ext cx="1235916" cy="49654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85000"/>
              </a:lnSpc>
              <a:spcBef>
                <a:spcPts val="200"/>
              </a:spcBef>
              <a:defRPr sz="1200" b="1">
                <a:solidFill>
                  <a:srgbClr val="1F3864"/>
                </a:solidFill>
                <a:latin typeface="Meiryo UI"/>
                <a:ea typeface="Meiryo UI"/>
                <a:cs typeface="Meiryo UI"/>
              </a:defRPr>
            </a:lvl1pPr>
          </a:lstStyle>
          <a:p>
            <a:r>
              <a:rPr lang="ja-JP" altLang="en-US"/>
              <a:t>定型フォーマット・</a:t>
            </a:r>
            <a:endParaRPr lang="en-US" altLang="ja-JP"/>
          </a:p>
          <a:p>
            <a:r>
              <a:rPr lang="ja-JP" altLang="en-US"/>
              <a:t>定型ルールベース・</a:t>
            </a:r>
            <a:br>
              <a:rPr lang="en-US" altLang="ja-JP"/>
            </a:br>
            <a:r>
              <a:rPr lang="ja-JP" altLang="en-US"/>
              <a:t>パタン組み合わせ型</a:t>
            </a:r>
            <a:endParaRPr/>
          </a:p>
        </p:txBody>
      </p:sp>
      <p:sp>
        <p:nvSpPr>
          <p:cNvPr id="114" name="TextBox 20">
            <a:extLst>
              <a:ext uri="{FF2B5EF4-FFF2-40B4-BE49-F238E27FC236}">
                <a16:creationId xmlns:a16="http://schemas.microsoft.com/office/drawing/2014/main" id="{F3E28A73-C437-12B7-8384-F0E6EC5A4139}"/>
              </a:ext>
            </a:extLst>
          </p:cNvPr>
          <p:cNvSpPr txBox="1"/>
          <p:nvPr/>
        </p:nvSpPr>
        <p:spPr>
          <a:xfrm>
            <a:off x="8442268" y="3224478"/>
            <a:ext cx="1150956" cy="3139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200"/>
              </a:spcBef>
            </a:pPr>
            <a:r>
              <a:rPr lang="ja-JP" altLang="en-US" sz="1200" b="1">
                <a:solidFill>
                  <a:srgbClr val="1F3864"/>
                </a:solidFill>
                <a:latin typeface="Meiryo UI"/>
                <a:ea typeface="Meiryo UI"/>
                <a:cs typeface="Meiryo UI"/>
              </a:rPr>
              <a:t>企画を伴う</a:t>
            </a:r>
            <a:br>
              <a:rPr lang="en-US" altLang="ja-JP" sz="1200" b="1">
                <a:solidFill>
                  <a:srgbClr val="1F3864"/>
                </a:solidFill>
                <a:latin typeface="Meiryo UI"/>
                <a:ea typeface="Meiryo UI"/>
                <a:cs typeface="Meiryo UI"/>
              </a:rPr>
            </a:br>
            <a:r>
              <a:rPr lang="ja-JP" altLang="en-US" sz="1200" b="1">
                <a:solidFill>
                  <a:srgbClr val="1F3864"/>
                </a:solidFill>
                <a:latin typeface="Meiryo UI"/>
                <a:ea typeface="Meiryo UI"/>
                <a:cs typeface="Meiryo UI"/>
              </a:rPr>
              <a:t>パタン型構成生成</a:t>
            </a:r>
            <a:endParaRPr sz="1200" b="1">
              <a:solidFill>
                <a:srgbClr val="1F3864"/>
              </a:solidFill>
              <a:latin typeface="Meiryo UI"/>
              <a:ea typeface="Meiryo UI"/>
              <a:cs typeface="Meiryo UI"/>
            </a:endParaRPr>
          </a:p>
        </p:txBody>
      </p:sp>
      <p:sp>
        <p:nvSpPr>
          <p:cNvPr id="115" name="TextBox 20">
            <a:extLst>
              <a:ext uri="{FF2B5EF4-FFF2-40B4-BE49-F238E27FC236}">
                <a16:creationId xmlns:a16="http://schemas.microsoft.com/office/drawing/2014/main" id="{A07908C8-6D4E-AFCB-303F-5CE530D633C7}"/>
              </a:ext>
            </a:extLst>
          </p:cNvPr>
          <p:cNvSpPr txBox="1"/>
          <p:nvPr/>
        </p:nvSpPr>
        <p:spPr>
          <a:xfrm>
            <a:off x="11127843" y="4799579"/>
            <a:ext cx="907300" cy="1569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85000"/>
              </a:lnSpc>
              <a:spcBef>
                <a:spcPts val="200"/>
              </a:spcBef>
              <a:defRPr sz="1200" b="1">
                <a:solidFill>
                  <a:srgbClr val="1F3864"/>
                </a:solidFill>
                <a:latin typeface="Meiryo UI"/>
                <a:ea typeface="Meiryo UI"/>
                <a:cs typeface="Meiryo UI"/>
              </a:defRPr>
            </a:lvl1pPr>
          </a:lstStyle>
          <a:p>
            <a:r>
              <a:rPr lang="ja-JP" altLang="en-US"/>
              <a:t>コンテンツ生成</a:t>
            </a:r>
            <a:endParaRPr/>
          </a:p>
        </p:txBody>
      </p:sp>
      <p:sp>
        <p:nvSpPr>
          <p:cNvPr id="116" name="TextBox 20">
            <a:extLst>
              <a:ext uri="{FF2B5EF4-FFF2-40B4-BE49-F238E27FC236}">
                <a16:creationId xmlns:a16="http://schemas.microsoft.com/office/drawing/2014/main" id="{81FAEAD4-FD77-DE8C-FABA-067653701B6A}"/>
              </a:ext>
            </a:extLst>
          </p:cNvPr>
          <p:cNvSpPr txBox="1"/>
          <p:nvPr/>
        </p:nvSpPr>
        <p:spPr>
          <a:xfrm>
            <a:off x="8001319" y="3835257"/>
            <a:ext cx="987450" cy="3139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85000"/>
              </a:lnSpc>
              <a:spcBef>
                <a:spcPts val="200"/>
              </a:spcBef>
              <a:defRPr sz="1200" b="1">
                <a:solidFill>
                  <a:srgbClr val="1F3864"/>
                </a:solidFill>
                <a:latin typeface="Meiryo UI"/>
                <a:ea typeface="Meiryo UI"/>
                <a:cs typeface="Meiryo UI"/>
              </a:defRPr>
            </a:lvl1pPr>
          </a:lstStyle>
          <a:p>
            <a:r>
              <a:rPr lang="ja-JP" altLang="en-US"/>
              <a:t>定型化できない</a:t>
            </a:r>
            <a:br>
              <a:rPr lang="en-US" altLang="ja-JP"/>
            </a:br>
            <a:r>
              <a:rPr lang="ja-JP" altLang="en-US"/>
              <a:t>調整型制御</a:t>
            </a:r>
            <a:endParaRPr/>
          </a:p>
        </p:txBody>
      </p:sp>
      <p:sp>
        <p:nvSpPr>
          <p:cNvPr id="117" name="Rounded Rectangle 33">
            <a:extLst>
              <a:ext uri="{FF2B5EF4-FFF2-40B4-BE49-F238E27FC236}">
                <a16:creationId xmlns:a16="http://schemas.microsoft.com/office/drawing/2014/main" id="{36D81C3C-91C5-1120-E1D5-8102A59B9AF1}"/>
              </a:ext>
            </a:extLst>
          </p:cNvPr>
          <p:cNvSpPr/>
          <p:nvPr/>
        </p:nvSpPr>
        <p:spPr>
          <a:xfrm>
            <a:off x="11120689" y="1946124"/>
            <a:ext cx="577248" cy="439749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lang="ja-JP" altLang="en-US" sz="900">
                <a:solidFill>
                  <a:schemeClr val="tx1"/>
                </a:solidFill>
                <a:latin typeface="Meiryo UI"/>
                <a:ea typeface="Meiryo UI"/>
              </a:rPr>
              <a:t>企業戦略</a:t>
            </a:r>
            <a:br>
              <a:rPr lang="en-US" altLang="ja-JP" sz="900">
                <a:solidFill>
                  <a:schemeClr val="tx1"/>
                </a:solidFill>
                <a:latin typeface="Meiryo UI"/>
                <a:ea typeface="Meiryo UI"/>
              </a:rPr>
            </a:br>
            <a:r>
              <a:rPr lang="ja-JP" altLang="en-US" sz="900">
                <a:solidFill>
                  <a:schemeClr val="tx1"/>
                </a:solidFill>
                <a:latin typeface="Meiryo UI"/>
                <a:ea typeface="Meiryo UI"/>
              </a:rPr>
              <a:t>シナリオ</a:t>
            </a:r>
            <a:endParaRPr sz="900">
              <a:solidFill>
                <a:schemeClr val="tx1"/>
              </a:solidFill>
              <a:latin typeface="Meiryo UI"/>
              <a:ea typeface="Meiryo UI"/>
            </a:endParaRPr>
          </a:p>
        </p:txBody>
      </p:sp>
      <p:sp>
        <p:nvSpPr>
          <p:cNvPr id="118" name="TextBox 20">
            <a:extLst>
              <a:ext uri="{FF2B5EF4-FFF2-40B4-BE49-F238E27FC236}">
                <a16:creationId xmlns:a16="http://schemas.microsoft.com/office/drawing/2014/main" id="{28937460-E484-9662-4F9F-E0B1C2D9A415}"/>
              </a:ext>
            </a:extLst>
          </p:cNvPr>
          <p:cNvSpPr txBox="1"/>
          <p:nvPr/>
        </p:nvSpPr>
        <p:spPr>
          <a:xfrm flipH="1">
            <a:off x="9049776" y="1248428"/>
            <a:ext cx="2648161" cy="23544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85000"/>
              </a:lnSpc>
              <a:spcBef>
                <a:spcPts val="200"/>
              </a:spcBef>
              <a:defRPr sz="1200" b="1">
                <a:solidFill>
                  <a:srgbClr val="1F3864"/>
                </a:solidFill>
                <a:latin typeface="Meiryo UI"/>
                <a:ea typeface="Meiryo UI"/>
                <a:cs typeface="Meiryo UI"/>
              </a:defRPr>
            </a:lvl1pPr>
          </a:lstStyle>
          <a:p>
            <a:r>
              <a:rPr lang="ja-JP" altLang="en-US" sz="1800" u="sng">
                <a:solidFill>
                  <a:srgbClr val="C00000"/>
                </a:solidFill>
              </a:rPr>
              <a:t>従来のコンサルの請負パタン</a:t>
            </a:r>
            <a:endParaRPr sz="1800" u="sng">
              <a:solidFill>
                <a:srgbClr val="C00000"/>
              </a:solidFill>
            </a:endParaRPr>
          </a:p>
        </p:txBody>
      </p:sp>
      <p:sp>
        <p:nvSpPr>
          <p:cNvPr id="119" name="TextBox 30">
            <a:extLst>
              <a:ext uri="{FF2B5EF4-FFF2-40B4-BE49-F238E27FC236}">
                <a16:creationId xmlns:a16="http://schemas.microsoft.com/office/drawing/2014/main" id="{20860FFD-AA53-9FD3-A45E-88712C80011F}"/>
              </a:ext>
            </a:extLst>
          </p:cNvPr>
          <p:cNvSpPr txBox="1"/>
          <p:nvPr/>
        </p:nvSpPr>
        <p:spPr>
          <a:xfrm>
            <a:off x="9771324" y="2230054"/>
            <a:ext cx="464871" cy="350284"/>
          </a:xfrm>
          <a:prstGeom prst="rect">
            <a:avLst/>
          </a:prstGeom>
          <a:solidFill>
            <a:srgbClr val="00B0F0"/>
          </a:solidFill>
        </p:spPr>
        <p:txBody>
          <a:bodyPr wrap="none" lIns="0" tIns="3600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ほぼ</a:t>
            </a:r>
            <a: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AI</a:t>
            </a:r>
            <a:b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</a:br>
            <a:r>
              <a:rPr lang="ja-JP" altLang="en-US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置換</a:t>
            </a:r>
            <a:endParaRPr sz="1200" b="1">
              <a:solidFill>
                <a:srgbClr val="FFFFFF"/>
              </a:solidFill>
              <a:latin typeface="Meiryo UI"/>
              <a:ea typeface="Meiryo UI"/>
              <a:cs typeface="Meiryo UI"/>
            </a:endParaRPr>
          </a:p>
        </p:txBody>
      </p:sp>
      <p:sp>
        <p:nvSpPr>
          <p:cNvPr id="120" name="TextBox 30">
            <a:extLst>
              <a:ext uri="{FF2B5EF4-FFF2-40B4-BE49-F238E27FC236}">
                <a16:creationId xmlns:a16="http://schemas.microsoft.com/office/drawing/2014/main" id="{7167AFFB-D0CD-48E5-4F5E-3391C6071EB9}"/>
              </a:ext>
            </a:extLst>
          </p:cNvPr>
          <p:cNvSpPr txBox="1"/>
          <p:nvPr/>
        </p:nvSpPr>
        <p:spPr>
          <a:xfrm>
            <a:off x="10426231" y="4626521"/>
            <a:ext cx="594715" cy="350284"/>
          </a:xfrm>
          <a:prstGeom prst="rect">
            <a:avLst/>
          </a:prstGeom>
          <a:solidFill>
            <a:srgbClr val="00B0F0"/>
          </a:solidFill>
        </p:spPr>
        <p:txBody>
          <a:bodyPr wrap="none" lIns="0" tIns="3600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7</a:t>
            </a:r>
            <a:r>
              <a:rPr lang="ja-JP" altLang="en-US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割が</a:t>
            </a:r>
            <a: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AI</a:t>
            </a:r>
            <a:b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</a:br>
            <a:r>
              <a:rPr lang="ja-JP" altLang="en-US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置換</a:t>
            </a:r>
            <a:endParaRPr sz="1200" b="1">
              <a:solidFill>
                <a:srgbClr val="FFFFFF"/>
              </a:solidFill>
              <a:latin typeface="Meiryo UI"/>
              <a:ea typeface="Meiryo UI"/>
              <a:cs typeface="Meiryo UI"/>
            </a:endParaRPr>
          </a:p>
        </p:txBody>
      </p:sp>
      <p:sp>
        <p:nvSpPr>
          <p:cNvPr id="121" name="TextBox 30">
            <a:extLst>
              <a:ext uri="{FF2B5EF4-FFF2-40B4-BE49-F238E27FC236}">
                <a16:creationId xmlns:a16="http://schemas.microsoft.com/office/drawing/2014/main" id="{A9F64B33-D498-F70F-FCEC-C1E8B3625C0F}"/>
              </a:ext>
            </a:extLst>
          </p:cNvPr>
          <p:cNvSpPr txBox="1"/>
          <p:nvPr/>
        </p:nvSpPr>
        <p:spPr>
          <a:xfrm>
            <a:off x="11172369" y="3177715"/>
            <a:ext cx="594715" cy="350284"/>
          </a:xfrm>
          <a:prstGeom prst="rect">
            <a:avLst/>
          </a:prstGeom>
          <a:solidFill>
            <a:srgbClr val="00B0F0"/>
          </a:solidFill>
        </p:spPr>
        <p:txBody>
          <a:bodyPr wrap="none" lIns="0" tIns="3600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5</a:t>
            </a:r>
            <a:r>
              <a:rPr lang="ja-JP" altLang="en-US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割が</a:t>
            </a:r>
            <a: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AI</a:t>
            </a:r>
            <a:b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</a:br>
            <a:r>
              <a:rPr lang="ja-JP" altLang="en-US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置換</a:t>
            </a:r>
            <a:endParaRPr sz="1200" b="1">
              <a:solidFill>
                <a:srgbClr val="FFFFFF"/>
              </a:solidFill>
              <a:latin typeface="Meiryo UI"/>
              <a:ea typeface="Meiryo UI"/>
              <a:cs typeface="Meiryo UI"/>
            </a:endParaRPr>
          </a:p>
        </p:txBody>
      </p:sp>
      <p:sp>
        <p:nvSpPr>
          <p:cNvPr id="122" name="TextBox 30">
            <a:extLst>
              <a:ext uri="{FF2B5EF4-FFF2-40B4-BE49-F238E27FC236}">
                <a16:creationId xmlns:a16="http://schemas.microsoft.com/office/drawing/2014/main" id="{1D455565-54BB-73D6-7A4E-5941A28EEBDB}"/>
              </a:ext>
            </a:extLst>
          </p:cNvPr>
          <p:cNvSpPr txBox="1"/>
          <p:nvPr/>
        </p:nvSpPr>
        <p:spPr>
          <a:xfrm>
            <a:off x="8144109" y="4934666"/>
            <a:ext cx="596317" cy="350284"/>
          </a:xfrm>
          <a:prstGeom prst="rect">
            <a:avLst/>
          </a:prstGeom>
          <a:solidFill>
            <a:srgbClr val="C00000"/>
          </a:solidFill>
        </p:spPr>
        <p:txBody>
          <a:bodyPr wrap="none" lIns="0" tIns="3600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AI</a:t>
            </a:r>
            <a:r>
              <a:rPr lang="ja-JP" altLang="en-US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置換</a:t>
            </a:r>
            <a:b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</a:br>
            <a:r>
              <a:rPr lang="ja-JP" altLang="en-US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されにくい</a:t>
            </a:r>
            <a:endParaRPr sz="1200" b="1">
              <a:solidFill>
                <a:srgbClr val="FFFFFF"/>
              </a:solidFill>
              <a:latin typeface="Meiryo UI"/>
              <a:ea typeface="Meiryo UI"/>
              <a:cs typeface="Meiryo UI"/>
            </a:endParaRPr>
          </a:p>
        </p:txBody>
      </p:sp>
      <p:sp>
        <p:nvSpPr>
          <p:cNvPr id="125" name="TextBox 30">
            <a:extLst>
              <a:ext uri="{FF2B5EF4-FFF2-40B4-BE49-F238E27FC236}">
                <a16:creationId xmlns:a16="http://schemas.microsoft.com/office/drawing/2014/main" id="{FA6AADBB-52A3-F6F4-48B5-39425ABDF4E1}"/>
              </a:ext>
            </a:extLst>
          </p:cNvPr>
          <p:cNvSpPr txBox="1"/>
          <p:nvPr/>
        </p:nvSpPr>
        <p:spPr>
          <a:xfrm>
            <a:off x="6948039" y="1776288"/>
            <a:ext cx="464871" cy="350284"/>
          </a:xfrm>
          <a:prstGeom prst="rect">
            <a:avLst/>
          </a:prstGeom>
          <a:solidFill>
            <a:srgbClr val="00B0F0"/>
          </a:solidFill>
        </p:spPr>
        <p:txBody>
          <a:bodyPr wrap="none" lIns="0" tIns="3600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ほぼ</a:t>
            </a:r>
            <a: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AI</a:t>
            </a:r>
            <a:b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</a:br>
            <a:r>
              <a:rPr lang="ja-JP" altLang="en-US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置換</a:t>
            </a:r>
            <a:endParaRPr sz="1200" b="1">
              <a:solidFill>
                <a:srgbClr val="FFFFFF"/>
              </a:solidFill>
              <a:latin typeface="Meiryo UI"/>
              <a:ea typeface="Meiryo UI"/>
              <a:cs typeface="Meiryo UI"/>
            </a:endParaRPr>
          </a:p>
        </p:txBody>
      </p:sp>
      <p:sp>
        <p:nvSpPr>
          <p:cNvPr id="126" name="TextBox 30">
            <a:extLst>
              <a:ext uri="{FF2B5EF4-FFF2-40B4-BE49-F238E27FC236}">
                <a16:creationId xmlns:a16="http://schemas.microsoft.com/office/drawing/2014/main" id="{80B2BC13-E577-EB15-4E2B-8B7FB4225B57}"/>
              </a:ext>
            </a:extLst>
          </p:cNvPr>
          <p:cNvSpPr txBox="1"/>
          <p:nvPr/>
        </p:nvSpPr>
        <p:spPr>
          <a:xfrm>
            <a:off x="6821091" y="3197266"/>
            <a:ext cx="594715" cy="350284"/>
          </a:xfrm>
          <a:prstGeom prst="rect">
            <a:avLst/>
          </a:prstGeom>
          <a:solidFill>
            <a:srgbClr val="00B0F0"/>
          </a:solidFill>
        </p:spPr>
        <p:txBody>
          <a:bodyPr wrap="none" lIns="0" tIns="3600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5</a:t>
            </a:r>
            <a:r>
              <a:rPr lang="ja-JP" altLang="en-US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割が</a:t>
            </a:r>
            <a: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AI</a:t>
            </a:r>
            <a:b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</a:br>
            <a:r>
              <a:rPr lang="ja-JP" altLang="en-US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置換</a:t>
            </a:r>
            <a:endParaRPr sz="1200" b="1">
              <a:solidFill>
                <a:srgbClr val="FFFFFF"/>
              </a:solidFill>
              <a:latin typeface="Meiryo UI"/>
              <a:ea typeface="Meiryo UI"/>
              <a:cs typeface="Meiryo UI"/>
            </a:endParaRPr>
          </a:p>
        </p:txBody>
      </p:sp>
      <p:sp>
        <p:nvSpPr>
          <p:cNvPr id="127" name="TextBox 30">
            <a:extLst>
              <a:ext uri="{FF2B5EF4-FFF2-40B4-BE49-F238E27FC236}">
                <a16:creationId xmlns:a16="http://schemas.microsoft.com/office/drawing/2014/main" id="{9C8CC46A-D91F-4BC9-8381-85D5B1428B12}"/>
              </a:ext>
            </a:extLst>
          </p:cNvPr>
          <p:cNvSpPr txBox="1"/>
          <p:nvPr/>
        </p:nvSpPr>
        <p:spPr>
          <a:xfrm>
            <a:off x="6470546" y="4675501"/>
            <a:ext cx="886461" cy="193318"/>
          </a:xfrm>
          <a:prstGeom prst="rect">
            <a:avLst/>
          </a:prstGeom>
          <a:solidFill>
            <a:srgbClr val="C00000"/>
          </a:solidFill>
        </p:spPr>
        <p:txBody>
          <a:bodyPr wrap="none" lIns="0" tIns="3600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lang="en-US" altLang="ja-JP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AI</a:t>
            </a:r>
            <a:r>
              <a:rPr lang="ja-JP" altLang="en-US" sz="120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置換しない</a:t>
            </a:r>
            <a:endParaRPr sz="1200" b="1">
              <a:solidFill>
                <a:srgbClr val="FFFFFF"/>
              </a:solidFill>
              <a:latin typeface="Meiryo UI"/>
              <a:ea typeface="Meiryo UI"/>
              <a:cs typeface="Meiryo UI"/>
            </a:endParaRPr>
          </a:p>
        </p:txBody>
      </p:sp>
      <p:sp>
        <p:nvSpPr>
          <p:cNvPr id="131" name="TextBox 20">
            <a:extLst>
              <a:ext uri="{FF2B5EF4-FFF2-40B4-BE49-F238E27FC236}">
                <a16:creationId xmlns:a16="http://schemas.microsoft.com/office/drawing/2014/main" id="{A6139FF8-F18B-0F20-7CE8-49FA6C32CB88}"/>
              </a:ext>
            </a:extLst>
          </p:cNvPr>
          <p:cNvSpPr txBox="1"/>
          <p:nvPr/>
        </p:nvSpPr>
        <p:spPr>
          <a:xfrm>
            <a:off x="1017563" y="1232438"/>
            <a:ext cx="2164054" cy="23544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85000"/>
              </a:lnSpc>
              <a:spcBef>
                <a:spcPts val="200"/>
              </a:spcBef>
              <a:defRPr sz="1600" b="1" u="sng">
                <a:solidFill>
                  <a:srgbClr val="C00000"/>
                </a:solidFill>
                <a:latin typeface="Meiryo UI"/>
                <a:ea typeface="Meiryo UI"/>
                <a:cs typeface="Meiryo UI"/>
              </a:defRPr>
            </a:lvl1pPr>
          </a:lstStyle>
          <a:p>
            <a:r>
              <a:rPr sz="1800"/>
              <a:t>AI</a:t>
            </a:r>
            <a:r>
              <a:rPr lang="ja-JP" altLang="en-US" sz="1800"/>
              <a:t>が</a:t>
            </a:r>
            <a:r>
              <a:rPr sz="1800"/>
              <a:t>肩代わり</a:t>
            </a:r>
            <a:r>
              <a:rPr lang="ja-JP" altLang="en-US" sz="1800"/>
              <a:t>する手法</a:t>
            </a:r>
            <a:endParaRPr sz="1800"/>
          </a:p>
        </p:txBody>
      </p:sp>
      <p:sp>
        <p:nvSpPr>
          <p:cNvPr id="133" name="Rectangle 36">
            <a:extLst>
              <a:ext uri="{FF2B5EF4-FFF2-40B4-BE49-F238E27FC236}">
                <a16:creationId xmlns:a16="http://schemas.microsoft.com/office/drawing/2014/main" id="{C682D5B5-3CE3-989E-8F5B-A6256CCA0A45}"/>
              </a:ext>
            </a:extLst>
          </p:cNvPr>
          <p:cNvSpPr/>
          <p:nvPr/>
        </p:nvSpPr>
        <p:spPr>
          <a:xfrm>
            <a:off x="271990" y="1635403"/>
            <a:ext cx="3058908" cy="11084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135" name="Rounded Rectangle 38">
            <a:extLst>
              <a:ext uri="{FF2B5EF4-FFF2-40B4-BE49-F238E27FC236}">
                <a16:creationId xmlns:a16="http://schemas.microsoft.com/office/drawing/2014/main" id="{73F52FE9-15F6-F2AA-B203-95E9525FA982}"/>
              </a:ext>
            </a:extLst>
          </p:cNvPr>
          <p:cNvSpPr/>
          <p:nvPr/>
        </p:nvSpPr>
        <p:spPr>
          <a:xfrm>
            <a:off x="1247685" y="1778055"/>
            <a:ext cx="882332" cy="360000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深い調査を</a:t>
            </a:r>
            <a:br>
              <a:rPr lang="en-US" sz="1000">
                <a:solidFill>
                  <a:schemeClr val="tx1"/>
                </a:solidFill>
                <a:latin typeface="Meiryo UI"/>
                <a:ea typeface="Meiryo UI"/>
              </a:rPr>
            </a:b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数分で</a:t>
            </a:r>
          </a:p>
        </p:txBody>
      </p:sp>
      <p:sp>
        <p:nvSpPr>
          <p:cNvPr id="137" name="Rounded Rectangle 39">
            <a:extLst>
              <a:ext uri="{FF2B5EF4-FFF2-40B4-BE49-F238E27FC236}">
                <a16:creationId xmlns:a16="http://schemas.microsoft.com/office/drawing/2014/main" id="{BD961F9D-6F7D-B14B-18CE-F9C13EACEB90}"/>
              </a:ext>
            </a:extLst>
          </p:cNvPr>
          <p:cNvSpPr/>
          <p:nvPr/>
        </p:nvSpPr>
        <p:spPr>
          <a:xfrm>
            <a:off x="2214239" y="1788817"/>
            <a:ext cx="882332" cy="360000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表・レポートを</a:t>
            </a:r>
            <a:br>
              <a:rPr lang="en-US" sz="1000">
                <a:solidFill>
                  <a:schemeClr val="tx1"/>
                </a:solidFill>
                <a:latin typeface="Meiryo UI"/>
                <a:ea typeface="Meiryo UI"/>
              </a:rPr>
            </a:b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自動生成</a:t>
            </a:r>
          </a:p>
        </p:txBody>
      </p:sp>
      <p:sp>
        <p:nvSpPr>
          <p:cNvPr id="139" name="Rounded Rectangle 40">
            <a:extLst>
              <a:ext uri="{FF2B5EF4-FFF2-40B4-BE49-F238E27FC236}">
                <a16:creationId xmlns:a16="http://schemas.microsoft.com/office/drawing/2014/main" id="{8D379D72-A765-C34D-5470-29AEB943C563}"/>
              </a:ext>
            </a:extLst>
          </p:cNvPr>
          <p:cNvSpPr/>
          <p:nvPr/>
        </p:nvSpPr>
        <p:spPr>
          <a:xfrm>
            <a:off x="1247685" y="2233889"/>
            <a:ext cx="882332" cy="360000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スコア案を</a:t>
            </a:r>
            <a:br>
              <a:rPr lang="en-US" sz="1000">
                <a:solidFill>
                  <a:schemeClr val="tx1"/>
                </a:solidFill>
                <a:latin typeface="Meiryo UI"/>
                <a:ea typeface="Meiryo UI"/>
              </a:rPr>
            </a:b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即時提示</a:t>
            </a:r>
          </a:p>
        </p:txBody>
      </p:sp>
      <p:sp>
        <p:nvSpPr>
          <p:cNvPr id="141" name="Rounded Rectangle 41">
            <a:extLst>
              <a:ext uri="{FF2B5EF4-FFF2-40B4-BE49-F238E27FC236}">
                <a16:creationId xmlns:a16="http://schemas.microsoft.com/office/drawing/2014/main" id="{EE3DF955-3438-24BE-1D3B-499F41219220}"/>
              </a:ext>
            </a:extLst>
          </p:cNvPr>
          <p:cNvSpPr/>
          <p:nvPr/>
        </p:nvSpPr>
        <p:spPr>
          <a:xfrm>
            <a:off x="2214239" y="2230350"/>
            <a:ext cx="882332" cy="360000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誰でも同じ</a:t>
            </a:r>
            <a:br>
              <a:rPr lang="en-US" sz="1000">
                <a:solidFill>
                  <a:schemeClr val="tx1"/>
                </a:solidFill>
                <a:latin typeface="Meiryo UI"/>
                <a:ea typeface="Meiryo UI"/>
              </a:rPr>
            </a:b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品質が出る</a:t>
            </a:r>
          </a:p>
        </p:txBody>
      </p:sp>
      <p:sp>
        <p:nvSpPr>
          <p:cNvPr id="143" name="Rectangle 55">
            <a:extLst>
              <a:ext uri="{FF2B5EF4-FFF2-40B4-BE49-F238E27FC236}">
                <a16:creationId xmlns:a16="http://schemas.microsoft.com/office/drawing/2014/main" id="{154A167F-609D-73A7-8233-CF5F2E3EBF6E}"/>
              </a:ext>
            </a:extLst>
          </p:cNvPr>
          <p:cNvSpPr/>
          <p:nvPr/>
        </p:nvSpPr>
        <p:spPr>
          <a:xfrm>
            <a:off x="271990" y="2909885"/>
            <a:ext cx="3058908" cy="11084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F796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145" name="Rounded Rectangle 57">
            <a:extLst>
              <a:ext uri="{FF2B5EF4-FFF2-40B4-BE49-F238E27FC236}">
                <a16:creationId xmlns:a16="http://schemas.microsoft.com/office/drawing/2014/main" id="{F56E2CAB-9B16-8D18-34AB-C5559065E5CC}"/>
              </a:ext>
            </a:extLst>
          </p:cNvPr>
          <p:cNvSpPr/>
          <p:nvPr/>
        </p:nvSpPr>
        <p:spPr>
          <a:xfrm>
            <a:off x="1247685" y="3018183"/>
            <a:ext cx="882332" cy="360000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叩き台の</a:t>
            </a:r>
            <a:br>
              <a:rPr lang="en-US" sz="1000">
                <a:solidFill>
                  <a:schemeClr val="tx1"/>
                </a:solidFill>
                <a:latin typeface="Meiryo UI"/>
                <a:ea typeface="Meiryo UI"/>
              </a:rPr>
            </a:b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設計書を生成</a:t>
            </a:r>
          </a:p>
        </p:txBody>
      </p:sp>
      <p:sp>
        <p:nvSpPr>
          <p:cNvPr id="147" name="Rounded Rectangle 58">
            <a:extLst>
              <a:ext uri="{FF2B5EF4-FFF2-40B4-BE49-F238E27FC236}">
                <a16:creationId xmlns:a16="http://schemas.microsoft.com/office/drawing/2014/main" id="{8B97D190-1783-A024-022C-FAB67172F13E}"/>
              </a:ext>
            </a:extLst>
          </p:cNvPr>
          <p:cNvSpPr/>
          <p:nvPr/>
        </p:nvSpPr>
        <p:spPr>
          <a:xfrm>
            <a:off x="2214239" y="3018183"/>
            <a:ext cx="882332" cy="360000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進捗・課題整理を自動化</a:t>
            </a:r>
          </a:p>
        </p:txBody>
      </p:sp>
      <p:sp>
        <p:nvSpPr>
          <p:cNvPr id="149" name="Rounded Rectangle 59">
            <a:extLst>
              <a:ext uri="{FF2B5EF4-FFF2-40B4-BE49-F238E27FC236}">
                <a16:creationId xmlns:a16="http://schemas.microsoft.com/office/drawing/2014/main" id="{B66CBB82-3707-C373-2961-A1DCFAFF6749}"/>
              </a:ext>
            </a:extLst>
          </p:cNvPr>
          <p:cNvSpPr/>
          <p:nvPr/>
        </p:nvSpPr>
        <p:spPr>
          <a:xfrm>
            <a:off x="2214239" y="3430498"/>
            <a:ext cx="882332" cy="499315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実装は</a:t>
            </a:r>
            <a:br>
              <a:rPr lang="en-US" sz="1000">
                <a:solidFill>
                  <a:schemeClr val="tx1"/>
                </a:solidFill>
                <a:latin typeface="Meiryo UI"/>
                <a:ea typeface="Meiryo UI"/>
              </a:rPr>
            </a:b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エージェントが</a:t>
            </a:r>
            <a:br>
              <a:rPr lang="en-US" sz="1000">
                <a:solidFill>
                  <a:schemeClr val="tx1"/>
                </a:solidFill>
                <a:latin typeface="Meiryo UI"/>
                <a:ea typeface="Meiryo UI"/>
              </a:rPr>
            </a:b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書く</a:t>
            </a:r>
          </a:p>
        </p:txBody>
      </p:sp>
      <p:sp>
        <p:nvSpPr>
          <p:cNvPr id="151" name="Rectangle 72">
            <a:extLst>
              <a:ext uri="{FF2B5EF4-FFF2-40B4-BE49-F238E27FC236}">
                <a16:creationId xmlns:a16="http://schemas.microsoft.com/office/drawing/2014/main" id="{9A960C87-9257-2A00-DE87-AA3BF929639D}"/>
              </a:ext>
            </a:extLst>
          </p:cNvPr>
          <p:cNvSpPr/>
          <p:nvPr/>
        </p:nvSpPr>
        <p:spPr>
          <a:xfrm>
            <a:off x="1270465" y="4184367"/>
            <a:ext cx="2060432" cy="1156415"/>
          </a:xfrm>
          <a:prstGeom prst="rect">
            <a:avLst/>
          </a:prstGeom>
          <a:noFill/>
          <a:ln w="19050">
            <a:solidFill>
              <a:srgbClr val="4BAC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153" name="Rounded Rectangle 74">
            <a:extLst>
              <a:ext uri="{FF2B5EF4-FFF2-40B4-BE49-F238E27FC236}">
                <a16:creationId xmlns:a16="http://schemas.microsoft.com/office/drawing/2014/main" id="{80DD3E92-C819-FCC5-F938-77DFF9599E4D}"/>
              </a:ext>
            </a:extLst>
          </p:cNvPr>
          <p:cNvSpPr/>
          <p:nvPr/>
        </p:nvSpPr>
        <p:spPr>
          <a:xfrm>
            <a:off x="1504195" y="4329794"/>
            <a:ext cx="882332" cy="360000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AI は場に</a:t>
            </a:r>
            <a:br>
              <a:rPr lang="en-US" sz="1000">
                <a:solidFill>
                  <a:schemeClr val="tx1"/>
                </a:solidFill>
                <a:latin typeface="Meiryo UI"/>
                <a:ea typeface="Meiryo UI"/>
              </a:rPr>
            </a:b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立てない</a:t>
            </a:r>
          </a:p>
        </p:txBody>
      </p:sp>
      <p:sp>
        <p:nvSpPr>
          <p:cNvPr id="155" name="Rounded Rectangle 75">
            <a:extLst>
              <a:ext uri="{FF2B5EF4-FFF2-40B4-BE49-F238E27FC236}">
                <a16:creationId xmlns:a16="http://schemas.microsoft.com/office/drawing/2014/main" id="{1D3875B5-6829-4E88-E88F-F54E9AEA5A42}"/>
              </a:ext>
            </a:extLst>
          </p:cNvPr>
          <p:cNvSpPr/>
          <p:nvPr/>
        </p:nvSpPr>
        <p:spPr>
          <a:xfrm>
            <a:off x="2488979" y="4329794"/>
            <a:ext cx="663643" cy="360000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責任を</a:t>
            </a:r>
            <a:br>
              <a:rPr lang="en-US" sz="1000">
                <a:solidFill>
                  <a:schemeClr val="tx1"/>
                </a:solidFill>
                <a:latin typeface="Meiryo UI"/>
                <a:ea typeface="Meiryo UI"/>
              </a:rPr>
            </a:b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負えない</a:t>
            </a:r>
          </a:p>
        </p:txBody>
      </p:sp>
      <p:sp>
        <p:nvSpPr>
          <p:cNvPr id="157" name="Rounded Rectangle 76">
            <a:extLst>
              <a:ext uri="{FF2B5EF4-FFF2-40B4-BE49-F238E27FC236}">
                <a16:creationId xmlns:a16="http://schemas.microsoft.com/office/drawing/2014/main" id="{F52AB02C-7083-A07A-0122-22D308948526}"/>
              </a:ext>
            </a:extLst>
          </p:cNvPr>
          <p:cNvSpPr/>
          <p:nvPr/>
        </p:nvSpPr>
        <p:spPr>
          <a:xfrm>
            <a:off x="1504195" y="4782043"/>
            <a:ext cx="882332" cy="360000"/>
          </a:xfrm>
          <a:prstGeom prst="roundRect">
            <a:avLst>
              <a:gd name="adj" fmla="val 12000"/>
            </a:avLst>
          </a:prstGeom>
          <a:solidFill>
            <a:srgbClr val="FFFBDC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000">
                <a:solidFill>
                  <a:schemeClr val="tx1"/>
                </a:solidFill>
                <a:latin typeface="Meiryo UI"/>
                <a:ea typeface="Meiryo UI"/>
              </a:rPr>
              <a:t>だから人が残る</a:t>
            </a:r>
          </a:p>
        </p:txBody>
      </p:sp>
      <p:cxnSp>
        <p:nvCxnSpPr>
          <p:cNvPr id="158" name="Connector 103">
            <a:extLst>
              <a:ext uri="{FF2B5EF4-FFF2-40B4-BE49-F238E27FC236}">
                <a16:creationId xmlns:a16="http://schemas.microsoft.com/office/drawing/2014/main" id="{63DC974B-B8F8-443C-F3AF-3555176F5CE9}"/>
              </a:ext>
            </a:extLst>
          </p:cNvPr>
          <p:cNvCxnSpPr>
            <a:cxnSpLocks/>
          </p:cNvCxnSpPr>
          <p:nvPr/>
        </p:nvCxnSpPr>
        <p:spPr>
          <a:xfrm>
            <a:off x="7515320" y="1961479"/>
            <a:ext cx="748589" cy="0"/>
          </a:xfrm>
          <a:prstGeom prst="line">
            <a:avLst/>
          </a:prstGeom>
          <a:ln w="54610">
            <a:solidFill>
              <a:schemeClr val="tx1"/>
            </a:solidFill>
            <a:prstDash val="sysDot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Rectangle 22">
            <a:extLst>
              <a:ext uri="{FF2B5EF4-FFF2-40B4-BE49-F238E27FC236}">
                <a16:creationId xmlns:a16="http://schemas.microsoft.com/office/drawing/2014/main" id="{0F19176B-BC86-C8D7-109E-815FB31EF51E}"/>
              </a:ext>
            </a:extLst>
          </p:cNvPr>
          <p:cNvSpPr/>
          <p:nvPr/>
        </p:nvSpPr>
        <p:spPr>
          <a:xfrm>
            <a:off x="7617385" y="1897538"/>
            <a:ext cx="359073" cy="37029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200"/>
              </a:spcBef>
            </a:pPr>
            <a:r>
              <a:rPr lang="ja-JP" altLang="en-US" sz="2800" b="1">
                <a:solidFill>
                  <a:srgbClr val="1F3864"/>
                </a:solidFill>
                <a:latin typeface="Meiryo UI"/>
                <a:ea typeface="Meiryo UI"/>
              </a:rPr>
              <a:t>❌</a:t>
            </a:r>
            <a:endParaRPr sz="2800" b="1">
              <a:solidFill>
                <a:srgbClr val="1F3864"/>
              </a:solidFill>
              <a:latin typeface="Meiryo UI"/>
              <a:ea typeface="Meiryo UI"/>
            </a:endParaRPr>
          </a:p>
        </p:txBody>
      </p:sp>
      <p:sp>
        <p:nvSpPr>
          <p:cNvPr id="166" name="TextBox 17">
            <a:extLst>
              <a:ext uri="{FF2B5EF4-FFF2-40B4-BE49-F238E27FC236}">
                <a16:creationId xmlns:a16="http://schemas.microsoft.com/office/drawing/2014/main" id="{D0A560F7-CA3D-4872-DFA1-C0D76588D03B}"/>
              </a:ext>
            </a:extLst>
          </p:cNvPr>
          <p:cNvSpPr txBox="1"/>
          <p:nvPr/>
        </p:nvSpPr>
        <p:spPr>
          <a:xfrm>
            <a:off x="7665442" y="2200327"/>
            <a:ext cx="305685" cy="28777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ja-JP" altLang="en-US" sz="1100">
                <a:solidFill>
                  <a:srgbClr val="C00000"/>
                </a:solidFill>
                <a:latin typeface="Meiryo UI"/>
                <a:ea typeface="Meiryo UI"/>
                <a:cs typeface="Meiryo UI"/>
              </a:rPr>
              <a:t>発注</a:t>
            </a:r>
            <a:br>
              <a:rPr lang="en-US" altLang="ja-JP" sz="1100">
                <a:solidFill>
                  <a:srgbClr val="C00000"/>
                </a:solidFill>
                <a:latin typeface="Meiryo UI"/>
                <a:ea typeface="Meiryo UI"/>
                <a:cs typeface="Meiryo UI"/>
              </a:rPr>
            </a:br>
            <a:r>
              <a:rPr lang="ja-JP" altLang="en-US" sz="1100">
                <a:solidFill>
                  <a:srgbClr val="C00000"/>
                </a:solidFill>
                <a:latin typeface="Meiryo UI"/>
                <a:ea typeface="Meiryo UI"/>
                <a:cs typeface="Meiryo UI"/>
              </a:rPr>
              <a:t>消失</a:t>
            </a:r>
            <a:endParaRPr sz="1100">
              <a:solidFill>
                <a:srgbClr val="C00000"/>
              </a:solidFill>
              <a:latin typeface="Meiryo UI"/>
              <a:ea typeface="Meiryo UI"/>
              <a:cs typeface="Meiryo UI"/>
            </a:endParaRPr>
          </a:p>
        </p:txBody>
      </p:sp>
      <p:cxnSp>
        <p:nvCxnSpPr>
          <p:cNvPr id="167" name="Connector 103">
            <a:extLst>
              <a:ext uri="{FF2B5EF4-FFF2-40B4-BE49-F238E27FC236}">
                <a16:creationId xmlns:a16="http://schemas.microsoft.com/office/drawing/2014/main" id="{3F09F3B4-2C63-5E04-DF41-3783BBC12136}"/>
              </a:ext>
            </a:extLst>
          </p:cNvPr>
          <p:cNvCxnSpPr>
            <a:cxnSpLocks/>
          </p:cNvCxnSpPr>
          <p:nvPr/>
        </p:nvCxnSpPr>
        <p:spPr>
          <a:xfrm>
            <a:off x="7515320" y="4717771"/>
            <a:ext cx="926948" cy="0"/>
          </a:xfrm>
          <a:prstGeom prst="line">
            <a:avLst/>
          </a:prstGeom>
          <a:ln w="54610">
            <a:solidFill>
              <a:schemeClr val="tx1"/>
            </a:solidFill>
            <a:prstDash val="sysDot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8" name="Rectangle 22">
            <a:extLst>
              <a:ext uri="{FF2B5EF4-FFF2-40B4-BE49-F238E27FC236}">
                <a16:creationId xmlns:a16="http://schemas.microsoft.com/office/drawing/2014/main" id="{1A20D67C-C77D-F66F-1F03-DCF30C36F319}"/>
              </a:ext>
            </a:extLst>
          </p:cNvPr>
          <p:cNvSpPr/>
          <p:nvPr/>
        </p:nvSpPr>
        <p:spPr>
          <a:xfrm>
            <a:off x="7547889" y="3373213"/>
            <a:ext cx="461665" cy="4761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200"/>
              </a:spcBef>
            </a:pPr>
            <a:r>
              <a:rPr lang="ja-JP" altLang="en-US" sz="3600" b="1">
                <a:solidFill>
                  <a:srgbClr val="1F3864"/>
                </a:solidFill>
                <a:latin typeface="Meiryo UI"/>
                <a:ea typeface="Meiryo UI"/>
              </a:rPr>
              <a:t>🔺</a:t>
            </a:r>
            <a:endParaRPr sz="3600" b="1">
              <a:solidFill>
                <a:srgbClr val="1F3864"/>
              </a:solidFill>
              <a:latin typeface="Meiryo UI"/>
              <a:ea typeface="Meiryo UI"/>
            </a:endParaRPr>
          </a:p>
        </p:txBody>
      </p:sp>
      <p:sp>
        <p:nvSpPr>
          <p:cNvPr id="169" name="TextBox 17">
            <a:extLst>
              <a:ext uri="{FF2B5EF4-FFF2-40B4-BE49-F238E27FC236}">
                <a16:creationId xmlns:a16="http://schemas.microsoft.com/office/drawing/2014/main" id="{8B7435B4-3112-7532-CCC0-DCA5164712B7}"/>
              </a:ext>
            </a:extLst>
          </p:cNvPr>
          <p:cNvSpPr txBox="1"/>
          <p:nvPr/>
        </p:nvSpPr>
        <p:spPr>
          <a:xfrm>
            <a:off x="7583062" y="4454289"/>
            <a:ext cx="650819" cy="14388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ja-JP" altLang="en-US" sz="1100">
                <a:latin typeface="Meiryo UI"/>
                <a:ea typeface="Meiryo UI"/>
                <a:cs typeface="Meiryo UI"/>
              </a:rPr>
              <a:t>発注は残る</a:t>
            </a:r>
            <a:endParaRPr sz="1100">
              <a:latin typeface="Meiryo UI"/>
              <a:ea typeface="Meiryo UI"/>
              <a:cs typeface="Meiryo UI"/>
            </a:endParaRPr>
          </a:p>
        </p:txBody>
      </p:sp>
      <p:sp>
        <p:nvSpPr>
          <p:cNvPr id="172" name="TextBox 17">
            <a:extLst>
              <a:ext uri="{FF2B5EF4-FFF2-40B4-BE49-F238E27FC236}">
                <a16:creationId xmlns:a16="http://schemas.microsoft.com/office/drawing/2014/main" id="{C2E1766A-7DBA-4C7F-B8AB-45F49328E3EA}"/>
              </a:ext>
            </a:extLst>
          </p:cNvPr>
          <p:cNvSpPr txBox="1"/>
          <p:nvPr/>
        </p:nvSpPr>
        <p:spPr>
          <a:xfrm>
            <a:off x="7644422" y="3071863"/>
            <a:ext cx="305685" cy="28777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ja-JP" altLang="en-US" sz="1100">
                <a:solidFill>
                  <a:srgbClr val="C00000"/>
                </a:solidFill>
                <a:latin typeface="Meiryo UI"/>
                <a:ea typeface="Meiryo UI"/>
                <a:cs typeface="Meiryo UI"/>
              </a:rPr>
              <a:t>発注</a:t>
            </a:r>
            <a:br>
              <a:rPr lang="en-US" altLang="ja-JP" sz="1100">
                <a:solidFill>
                  <a:srgbClr val="C00000"/>
                </a:solidFill>
                <a:latin typeface="Meiryo UI"/>
                <a:ea typeface="Meiryo UI"/>
                <a:cs typeface="Meiryo UI"/>
              </a:rPr>
            </a:br>
            <a:r>
              <a:rPr lang="ja-JP" altLang="en-US" sz="1100">
                <a:solidFill>
                  <a:srgbClr val="C00000"/>
                </a:solidFill>
                <a:latin typeface="Meiryo UI"/>
                <a:ea typeface="Meiryo UI"/>
                <a:cs typeface="Meiryo UI"/>
              </a:rPr>
              <a:t>半減</a:t>
            </a:r>
            <a:endParaRPr sz="1100">
              <a:solidFill>
                <a:srgbClr val="C00000"/>
              </a:solidFill>
              <a:latin typeface="Meiryo UI"/>
              <a:ea typeface="Meiryo UI"/>
              <a:cs typeface="Meiryo UI"/>
            </a:endParaRPr>
          </a:p>
        </p:txBody>
      </p:sp>
      <p:cxnSp>
        <p:nvCxnSpPr>
          <p:cNvPr id="174" name="Connector 103">
            <a:extLst>
              <a:ext uri="{FF2B5EF4-FFF2-40B4-BE49-F238E27FC236}">
                <a16:creationId xmlns:a16="http://schemas.microsoft.com/office/drawing/2014/main" id="{3C1D8FF5-1F65-633A-C792-1262DAEAAC23}"/>
              </a:ext>
            </a:extLst>
          </p:cNvPr>
          <p:cNvCxnSpPr>
            <a:cxnSpLocks/>
          </p:cNvCxnSpPr>
          <p:nvPr/>
        </p:nvCxnSpPr>
        <p:spPr>
          <a:xfrm flipV="1">
            <a:off x="3566476" y="4993213"/>
            <a:ext cx="804072" cy="537404"/>
          </a:xfrm>
          <a:prstGeom prst="line">
            <a:avLst/>
          </a:prstGeom>
          <a:ln w="54610">
            <a:solidFill>
              <a:schemeClr val="tx1"/>
            </a:solidFill>
            <a:prstDash val="sysDot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Connector 103">
            <a:extLst>
              <a:ext uri="{FF2B5EF4-FFF2-40B4-BE49-F238E27FC236}">
                <a16:creationId xmlns:a16="http://schemas.microsoft.com/office/drawing/2014/main" id="{CDDA08EC-BA9F-0482-BA3C-DAAAA805B1D8}"/>
              </a:ext>
            </a:extLst>
          </p:cNvPr>
          <p:cNvCxnSpPr>
            <a:cxnSpLocks/>
          </p:cNvCxnSpPr>
          <p:nvPr/>
        </p:nvCxnSpPr>
        <p:spPr>
          <a:xfrm flipH="1" flipV="1">
            <a:off x="7405219" y="5009330"/>
            <a:ext cx="754082" cy="518988"/>
          </a:xfrm>
          <a:prstGeom prst="line">
            <a:avLst/>
          </a:prstGeom>
          <a:ln w="54610">
            <a:solidFill>
              <a:schemeClr val="tx1"/>
            </a:solidFill>
            <a:prstDash val="sysDot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onnector 103">
            <a:extLst>
              <a:ext uri="{FF2B5EF4-FFF2-40B4-BE49-F238E27FC236}">
                <a16:creationId xmlns:a16="http://schemas.microsoft.com/office/drawing/2014/main" id="{E17397F9-E69C-C321-7E70-35AA6C55ED95}"/>
              </a:ext>
            </a:extLst>
          </p:cNvPr>
          <p:cNvCxnSpPr>
            <a:cxnSpLocks/>
          </p:cNvCxnSpPr>
          <p:nvPr/>
        </p:nvCxnSpPr>
        <p:spPr>
          <a:xfrm flipV="1">
            <a:off x="5949195" y="4956545"/>
            <a:ext cx="0" cy="582279"/>
          </a:xfrm>
          <a:prstGeom prst="line">
            <a:avLst/>
          </a:prstGeom>
          <a:ln w="54610">
            <a:solidFill>
              <a:schemeClr val="tx1"/>
            </a:solidFill>
            <a:prstDash val="sysDot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0" name="Rectangle 22">
            <a:extLst>
              <a:ext uri="{FF2B5EF4-FFF2-40B4-BE49-F238E27FC236}">
                <a16:creationId xmlns:a16="http://schemas.microsoft.com/office/drawing/2014/main" id="{B34D0C64-ACF1-4FCB-0D02-2D14F70AD8FE}"/>
              </a:ext>
            </a:extLst>
          </p:cNvPr>
          <p:cNvSpPr/>
          <p:nvPr/>
        </p:nvSpPr>
        <p:spPr>
          <a:xfrm>
            <a:off x="66346" y="1827966"/>
            <a:ext cx="1086836" cy="2092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200"/>
              </a:spcBef>
            </a:pPr>
            <a:r>
              <a:rPr lang="ja-JP" altLang="en-US" sz="1600" b="1">
                <a:solidFill>
                  <a:srgbClr val="1F3864"/>
                </a:solidFill>
                <a:latin typeface="Meiryo UI"/>
                <a:ea typeface="Meiryo UI"/>
              </a:rPr>
              <a:t>プロセス模倣</a:t>
            </a:r>
            <a:endParaRPr sz="1600" b="1">
              <a:solidFill>
                <a:srgbClr val="1F3864"/>
              </a:solidFill>
              <a:latin typeface="Meiryo UI"/>
              <a:ea typeface="Meiryo UI"/>
            </a:endParaRPr>
          </a:p>
        </p:txBody>
      </p:sp>
      <p:sp>
        <p:nvSpPr>
          <p:cNvPr id="191" name="Rectangle 22">
            <a:extLst>
              <a:ext uri="{FF2B5EF4-FFF2-40B4-BE49-F238E27FC236}">
                <a16:creationId xmlns:a16="http://schemas.microsoft.com/office/drawing/2014/main" id="{F188934F-1414-C207-C306-600EDED0195F}"/>
              </a:ext>
            </a:extLst>
          </p:cNvPr>
          <p:cNvSpPr/>
          <p:nvPr/>
        </p:nvSpPr>
        <p:spPr>
          <a:xfrm>
            <a:off x="66346" y="2156389"/>
            <a:ext cx="1057982" cy="2092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200"/>
              </a:spcBef>
            </a:pPr>
            <a:r>
              <a:rPr lang="ja-JP" altLang="en-US" sz="1600" b="1">
                <a:solidFill>
                  <a:srgbClr val="1F3864"/>
                </a:solidFill>
                <a:latin typeface="Meiryo UI"/>
                <a:ea typeface="Meiryo UI"/>
              </a:rPr>
              <a:t>シナリオ模倣</a:t>
            </a:r>
            <a:endParaRPr sz="1600" b="1">
              <a:solidFill>
                <a:srgbClr val="1F3864"/>
              </a:solidFill>
              <a:latin typeface="Meiryo UI"/>
              <a:ea typeface="Meiryo UI"/>
            </a:endParaRPr>
          </a:p>
        </p:txBody>
      </p:sp>
      <p:sp>
        <p:nvSpPr>
          <p:cNvPr id="192" name="Rectangle 22">
            <a:extLst>
              <a:ext uri="{FF2B5EF4-FFF2-40B4-BE49-F238E27FC236}">
                <a16:creationId xmlns:a16="http://schemas.microsoft.com/office/drawing/2014/main" id="{52C0C67B-D7DF-8613-0737-B0746FBEEDE5}"/>
              </a:ext>
            </a:extLst>
          </p:cNvPr>
          <p:cNvSpPr/>
          <p:nvPr/>
        </p:nvSpPr>
        <p:spPr>
          <a:xfrm>
            <a:off x="66346" y="2433501"/>
            <a:ext cx="820738" cy="2092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200"/>
              </a:spcBef>
            </a:pPr>
            <a:r>
              <a:rPr lang="ja-JP" altLang="en-US" sz="1600" b="1">
                <a:solidFill>
                  <a:srgbClr val="1F3864"/>
                </a:solidFill>
                <a:latin typeface="Meiryo UI"/>
                <a:ea typeface="Meiryo UI"/>
              </a:rPr>
              <a:t>形式模倣</a:t>
            </a:r>
            <a:endParaRPr sz="1600" b="1">
              <a:solidFill>
                <a:srgbClr val="1F3864"/>
              </a:solidFill>
              <a:latin typeface="Meiryo UI"/>
              <a:ea typeface="Meiryo UI"/>
            </a:endParaRPr>
          </a:p>
        </p:txBody>
      </p:sp>
      <p:sp>
        <p:nvSpPr>
          <p:cNvPr id="193" name="Rectangle 22">
            <a:extLst>
              <a:ext uri="{FF2B5EF4-FFF2-40B4-BE49-F238E27FC236}">
                <a16:creationId xmlns:a16="http://schemas.microsoft.com/office/drawing/2014/main" id="{0F77AE62-851A-022C-68E8-6DEDD3A6CA75}"/>
              </a:ext>
            </a:extLst>
          </p:cNvPr>
          <p:cNvSpPr/>
          <p:nvPr/>
        </p:nvSpPr>
        <p:spPr>
          <a:xfrm>
            <a:off x="200657" y="4384108"/>
            <a:ext cx="1186222" cy="78483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200"/>
              </a:spcBef>
            </a:pPr>
            <a:r>
              <a:rPr lang="ja-JP" altLang="en-US" sz="1200" b="1">
                <a:solidFill>
                  <a:srgbClr val="1F3864"/>
                </a:solidFill>
                <a:latin typeface="Meiryo UI"/>
                <a:ea typeface="Meiryo UI"/>
              </a:rPr>
              <a:t>ノンバーバル</a:t>
            </a:r>
            <a:br>
              <a:rPr lang="en-US" altLang="ja-JP" sz="1200" b="1">
                <a:solidFill>
                  <a:srgbClr val="1F3864"/>
                </a:solidFill>
                <a:latin typeface="Meiryo UI"/>
                <a:ea typeface="Meiryo UI"/>
              </a:rPr>
            </a:br>
            <a:r>
              <a:rPr lang="ja-JP" altLang="en-US" sz="1200" b="1">
                <a:solidFill>
                  <a:srgbClr val="1F3864"/>
                </a:solidFill>
                <a:latin typeface="Meiryo UI"/>
                <a:ea typeface="Meiryo UI"/>
              </a:rPr>
              <a:t>コミュニケーションや</a:t>
            </a:r>
            <a:br>
              <a:rPr lang="en-US" altLang="ja-JP" sz="1200" b="1">
                <a:solidFill>
                  <a:srgbClr val="1F3864"/>
                </a:solidFill>
                <a:latin typeface="Meiryo UI"/>
                <a:ea typeface="Meiryo UI"/>
              </a:rPr>
            </a:br>
            <a:r>
              <a:rPr lang="ja-JP" altLang="en-US" sz="1200" b="1">
                <a:solidFill>
                  <a:srgbClr val="1F3864"/>
                </a:solidFill>
                <a:latin typeface="Meiryo UI"/>
                <a:ea typeface="Meiryo UI"/>
              </a:rPr>
              <a:t>エモーションや</a:t>
            </a:r>
            <a:br>
              <a:rPr lang="en-US" altLang="ja-JP" sz="1200" b="1">
                <a:solidFill>
                  <a:srgbClr val="1F3864"/>
                </a:solidFill>
                <a:latin typeface="Meiryo UI"/>
                <a:ea typeface="Meiryo UI"/>
              </a:rPr>
            </a:br>
            <a:r>
              <a:rPr lang="ja-JP" altLang="en-US" sz="1200" b="1">
                <a:solidFill>
                  <a:srgbClr val="1F3864"/>
                </a:solidFill>
                <a:latin typeface="Meiryo UI"/>
                <a:ea typeface="Meiryo UI"/>
              </a:rPr>
              <a:t>マルチなコミュニ</a:t>
            </a:r>
            <a:br>
              <a:rPr lang="en-US" altLang="ja-JP" sz="1200" b="1">
                <a:solidFill>
                  <a:srgbClr val="1F3864"/>
                </a:solidFill>
                <a:latin typeface="Meiryo UI"/>
                <a:ea typeface="Meiryo UI"/>
              </a:rPr>
            </a:br>
            <a:r>
              <a:rPr lang="ja-JP" altLang="en-US" sz="1200" b="1">
                <a:solidFill>
                  <a:srgbClr val="1F3864"/>
                </a:solidFill>
                <a:latin typeface="Meiryo UI"/>
                <a:ea typeface="Meiryo UI"/>
              </a:rPr>
              <a:t>ケーションが苦手</a:t>
            </a:r>
            <a:endParaRPr sz="1200" b="1">
              <a:solidFill>
                <a:srgbClr val="1F3864"/>
              </a:solidFill>
              <a:latin typeface="Meiryo UI"/>
              <a:ea typeface="Meiryo UI"/>
            </a:endParaRPr>
          </a:p>
        </p:txBody>
      </p:sp>
      <p:sp>
        <p:nvSpPr>
          <p:cNvPr id="194" name="Rectangle 22">
            <a:extLst>
              <a:ext uri="{FF2B5EF4-FFF2-40B4-BE49-F238E27FC236}">
                <a16:creationId xmlns:a16="http://schemas.microsoft.com/office/drawing/2014/main" id="{7D983DDE-468A-C785-8480-AC0E29524AA5}"/>
              </a:ext>
            </a:extLst>
          </p:cNvPr>
          <p:cNvSpPr/>
          <p:nvPr/>
        </p:nvSpPr>
        <p:spPr>
          <a:xfrm>
            <a:off x="66346" y="3372408"/>
            <a:ext cx="1357744" cy="2092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200"/>
              </a:spcBef>
            </a:pPr>
            <a:r>
              <a:rPr lang="ja-JP" altLang="en-US" sz="1600" b="1">
                <a:solidFill>
                  <a:srgbClr val="1F3864"/>
                </a:solidFill>
                <a:latin typeface="Meiryo UI"/>
                <a:ea typeface="Meiryo UI"/>
              </a:rPr>
              <a:t>標準パタン生成</a:t>
            </a:r>
            <a:endParaRPr sz="1600" b="1">
              <a:solidFill>
                <a:srgbClr val="1F3864"/>
              </a:solidFill>
              <a:latin typeface="Meiryo UI"/>
              <a:ea typeface="Meiryo UI"/>
            </a:endParaRPr>
          </a:p>
        </p:txBody>
      </p:sp>
      <p:sp>
        <p:nvSpPr>
          <p:cNvPr id="195" name="Rectangle 22">
            <a:extLst>
              <a:ext uri="{FF2B5EF4-FFF2-40B4-BE49-F238E27FC236}">
                <a16:creationId xmlns:a16="http://schemas.microsoft.com/office/drawing/2014/main" id="{7CDCB73F-99EA-AD87-70E8-B14831E4A465}"/>
              </a:ext>
            </a:extLst>
          </p:cNvPr>
          <p:cNvSpPr/>
          <p:nvPr/>
        </p:nvSpPr>
        <p:spPr>
          <a:xfrm>
            <a:off x="66346" y="3651454"/>
            <a:ext cx="1245534" cy="2092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200"/>
              </a:spcBef>
            </a:pPr>
            <a:r>
              <a:rPr lang="ja-JP" altLang="en-US" sz="1600" b="1">
                <a:solidFill>
                  <a:srgbClr val="1F3864"/>
                </a:solidFill>
                <a:latin typeface="Meiryo UI"/>
                <a:ea typeface="Meiryo UI"/>
              </a:rPr>
              <a:t>コンテンツ生成</a:t>
            </a:r>
            <a:endParaRPr sz="1600" b="1">
              <a:solidFill>
                <a:srgbClr val="1F3864"/>
              </a:solidFill>
              <a:latin typeface="Meiryo UI"/>
              <a:ea typeface="Meiryo UI"/>
            </a:endParaRPr>
          </a:p>
        </p:txBody>
      </p:sp>
      <p:cxnSp>
        <p:nvCxnSpPr>
          <p:cNvPr id="196" name="Connector 103">
            <a:extLst>
              <a:ext uri="{FF2B5EF4-FFF2-40B4-BE49-F238E27FC236}">
                <a16:creationId xmlns:a16="http://schemas.microsoft.com/office/drawing/2014/main" id="{D03A76AE-2560-B7C0-64C9-0D99E62F0C53}"/>
              </a:ext>
            </a:extLst>
          </p:cNvPr>
          <p:cNvCxnSpPr>
            <a:cxnSpLocks/>
          </p:cNvCxnSpPr>
          <p:nvPr/>
        </p:nvCxnSpPr>
        <p:spPr>
          <a:xfrm>
            <a:off x="3340191" y="2184795"/>
            <a:ext cx="1065029" cy="0"/>
          </a:xfrm>
          <a:prstGeom prst="line">
            <a:avLst/>
          </a:prstGeom>
          <a:ln w="54610">
            <a:solidFill>
              <a:schemeClr val="tx1"/>
            </a:solidFill>
            <a:prstDash val="sysDot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9" name="TextBox 17">
            <a:extLst>
              <a:ext uri="{FF2B5EF4-FFF2-40B4-BE49-F238E27FC236}">
                <a16:creationId xmlns:a16="http://schemas.microsoft.com/office/drawing/2014/main" id="{A497C955-EE12-C496-EE4C-2BF9EF1C368D}"/>
              </a:ext>
            </a:extLst>
          </p:cNvPr>
          <p:cNvSpPr txBox="1"/>
          <p:nvPr/>
        </p:nvSpPr>
        <p:spPr>
          <a:xfrm>
            <a:off x="3442091" y="1948637"/>
            <a:ext cx="724557" cy="1569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ja-JP" altLang="en-US" sz="1200" b="1">
                <a:solidFill>
                  <a:srgbClr val="C00000"/>
                </a:solidFill>
                <a:latin typeface="Meiryo UI"/>
                <a:ea typeface="Meiryo UI"/>
                <a:cs typeface="Meiryo UI"/>
              </a:rPr>
              <a:t>支援と代替</a:t>
            </a:r>
            <a:endParaRPr sz="1200" b="1">
              <a:solidFill>
                <a:srgbClr val="C00000"/>
              </a:solidFill>
              <a:latin typeface="Meiryo UI"/>
              <a:ea typeface="Meiryo UI"/>
              <a:cs typeface="Meiryo UI"/>
            </a:endParaRPr>
          </a:p>
        </p:txBody>
      </p:sp>
      <p:cxnSp>
        <p:nvCxnSpPr>
          <p:cNvPr id="200" name="Connector 103">
            <a:extLst>
              <a:ext uri="{FF2B5EF4-FFF2-40B4-BE49-F238E27FC236}">
                <a16:creationId xmlns:a16="http://schemas.microsoft.com/office/drawing/2014/main" id="{A59CEA7E-4C5D-A5E3-DA6C-DCC88C8F0D87}"/>
              </a:ext>
            </a:extLst>
          </p:cNvPr>
          <p:cNvCxnSpPr>
            <a:cxnSpLocks/>
          </p:cNvCxnSpPr>
          <p:nvPr/>
        </p:nvCxnSpPr>
        <p:spPr>
          <a:xfrm>
            <a:off x="3340191" y="3534385"/>
            <a:ext cx="1065029" cy="0"/>
          </a:xfrm>
          <a:prstGeom prst="line">
            <a:avLst/>
          </a:prstGeom>
          <a:ln w="54610">
            <a:solidFill>
              <a:schemeClr val="tx1"/>
            </a:solidFill>
            <a:prstDash val="sysDot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1" name="TextBox 17">
            <a:extLst>
              <a:ext uri="{FF2B5EF4-FFF2-40B4-BE49-F238E27FC236}">
                <a16:creationId xmlns:a16="http://schemas.microsoft.com/office/drawing/2014/main" id="{E13F3D86-B4EE-D72F-4A5A-FED17A9EB48D}"/>
              </a:ext>
            </a:extLst>
          </p:cNvPr>
          <p:cNvSpPr txBox="1"/>
          <p:nvPr/>
        </p:nvSpPr>
        <p:spPr>
          <a:xfrm>
            <a:off x="3442091" y="3298227"/>
            <a:ext cx="724557" cy="1569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ja-JP" altLang="en-US" sz="1200" b="1">
                <a:solidFill>
                  <a:srgbClr val="C00000"/>
                </a:solidFill>
                <a:latin typeface="Meiryo UI"/>
                <a:ea typeface="Meiryo UI"/>
                <a:cs typeface="Meiryo UI"/>
              </a:rPr>
              <a:t>支援と代替</a:t>
            </a:r>
            <a:endParaRPr sz="1200" b="1">
              <a:solidFill>
                <a:srgbClr val="C00000"/>
              </a:solidFill>
              <a:latin typeface="Meiryo UI"/>
              <a:ea typeface="Meiryo UI"/>
              <a:cs typeface="Meiryo UI"/>
            </a:endParaRPr>
          </a:p>
        </p:txBody>
      </p:sp>
      <p:cxnSp>
        <p:nvCxnSpPr>
          <p:cNvPr id="202" name="Connector 103">
            <a:extLst>
              <a:ext uri="{FF2B5EF4-FFF2-40B4-BE49-F238E27FC236}">
                <a16:creationId xmlns:a16="http://schemas.microsoft.com/office/drawing/2014/main" id="{0BB88DF5-2CC3-8AE6-62E9-2249313486E8}"/>
              </a:ext>
            </a:extLst>
          </p:cNvPr>
          <p:cNvCxnSpPr>
            <a:cxnSpLocks/>
          </p:cNvCxnSpPr>
          <p:nvPr/>
        </p:nvCxnSpPr>
        <p:spPr>
          <a:xfrm>
            <a:off x="3334498" y="4637905"/>
            <a:ext cx="1132758" cy="0"/>
          </a:xfrm>
          <a:prstGeom prst="line">
            <a:avLst/>
          </a:prstGeom>
          <a:ln w="54610">
            <a:solidFill>
              <a:schemeClr val="tx1"/>
            </a:solidFill>
            <a:prstDash val="sysDot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3" name="Rectangle 22">
            <a:extLst>
              <a:ext uri="{FF2B5EF4-FFF2-40B4-BE49-F238E27FC236}">
                <a16:creationId xmlns:a16="http://schemas.microsoft.com/office/drawing/2014/main" id="{3BDBFC1A-8B37-5390-AD03-0158017FAEB4}"/>
              </a:ext>
            </a:extLst>
          </p:cNvPr>
          <p:cNvSpPr/>
          <p:nvPr/>
        </p:nvSpPr>
        <p:spPr>
          <a:xfrm>
            <a:off x="3629881" y="4580402"/>
            <a:ext cx="359073" cy="37029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200"/>
              </a:spcBef>
            </a:pPr>
            <a:r>
              <a:rPr lang="ja-JP" altLang="en-US" sz="2800" b="1">
                <a:solidFill>
                  <a:srgbClr val="1F3864"/>
                </a:solidFill>
                <a:latin typeface="Meiryo UI"/>
                <a:ea typeface="Meiryo UI"/>
              </a:rPr>
              <a:t>❌</a:t>
            </a:r>
            <a:endParaRPr sz="2800" b="1">
              <a:solidFill>
                <a:srgbClr val="1F3864"/>
              </a:solidFill>
              <a:latin typeface="Meiryo UI"/>
              <a:ea typeface="Meiryo UI"/>
            </a:endParaRPr>
          </a:p>
        </p:txBody>
      </p:sp>
      <p:sp>
        <p:nvSpPr>
          <p:cNvPr id="205" name="TextBox 17">
            <a:extLst>
              <a:ext uri="{FF2B5EF4-FFF2-40B4-BE49-F238E27FC236}">
                <a16:creationId xmlns:a16="http://schemas.microsoft.com/office/drawing/2014/main" id="{F77781C2-A6DA-CDC4-24E0-7EA9E74CC90F}"/>
              </a:ext>
            </a:extLst>
          </p:cNvPr>
          <p:cNvSpPr txBox="1"/>
          <p:nvPr/>
        </p:nvSpPr>
        <p:spPr>
          <a:xfrm>
            <a:off x="3397839" y="4327672"/>
            <a:ext cx="833562" cy="1569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ja-JP" altLang="en-US" sz="1200" b="1">
                <a:solidFill>
                  <a:srgbClr val="C00000"/>
                </a:solidFill>
                <a:latin typeface="Meiryo UI"/>
                <a:ea typeface="Meiryo UI"/>
                <a:cs typeface="Meiryo UI"/>
              </a:rPr>
              <a:t>支援できない</a:t>
            </a:r>
            <a:endParaRPr sz="1200" b="1">
              <a:solidFill>
                <a:srgbClr val="C00000"/>
              </a:solidFill>
              <a:latin typeface="Meiryo UI"/>
              <a:ea typeface="Meiryo UI"/>
              <a:cs typeface="Meiryo UI"/>
            </a:endParaRPr>
          </a:p>
        </p:txBody>
      </p:sp>
      <p:pic>
        <p:nvPicPr>
          <p:cNvPr id="6" name="Picture 4" descr="フリーイラスト：AI（人工知能）と人のシルエット">
            <a:extLst>
              <a:ext uri="{FF2B5EF4-FFF2-40B4-BE49-F238E27FC236}">
                <a16:creationId xmlns:a16="http://schemas.microsoft.com/office/drawing/2014/main" id="{B43DBF8B-CF74-2A9C-8A0D-4F729F86F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59" y="1000605"/>
            <a:ext cx="807806" cy="80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 descr="コンサルタントのロイヤリティフリーイラスト素材 670,300点以上 - iStock">
            <a:extLst>
              <a:ext uri="{FF2B5EF4-FFF2-40B4-BE49-F238E27FC236}">
                <a16:creationId xmlns:a16="http://schemas.microsoft.com/office/drawing/2014/main" id="{4A463549-CEC5-C2D8-1CCC-08D168676B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183" t="17088" r="17767" b="20727"/>
          <a:stretch>
            <a:fillRect/>
          </a:stretch>
        </p:blipFill>
        <p:spPr>
          <a:xfrm>
            <a:off x="8356606" y="1062402"/>
            <a:ext cx="711992" cy="660321"/>
          </a:xfrm>
          <a:prstGeom prst="rect">
            <a:avLst/>
          </a:prstGeom>
        </p:spPr>
      </p:pic>
      <p:sp>
        <p:nvSpPr>
          <p:cNvPr id="5" name="左矢印 4">
            <a:extLst>
              <a:ext uri="{FF2B5EF4-FFF2-40B4-BE49-F238E27FC236}">
                <a16:creationId xmlns:a16="http://schemas.microsoft.com/office/drawing/2014/main" id="{317BB7BF-549A-55C6-DD85-90652E060EF2}"/>
              </a:ext>
            </a:extLst>
          </p:cNvPr>
          <p:cNvSpPr/>
          <p:nvPr/>
        </p:nvSpPr>
        <p:spPr>
          <a:xfrm>
            <a:off x="3320051" y="1142016"/>
            <a:ext cx="635762" cy="625302"/>
          </a:xfrm>
          <a:prstGeom prst="leftArrow">
            <a:avLst>
              <a:gd name="adj1" fmla="val 50000"/>
              <a:gd name="adj2" fmla="val 6565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 descr="PCで仕事をする女性会社員のイラスト | 無料のフリー素材 イラストエイト">
            <a:extLst>
              <a:ext uri="{FF2B5EF4-FFF2-40B4-BE49-F238E27FC236}">
                <a16:creationId xmlns:a16="http://schemas.microsoft.com/office/drawing/2014/main" id="{5FCA864B-62BC-E907-C149-48D8C8D4FAE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5103" t="13269" r="6117" b="16296"/>
          <a:stretch>
            <a:fillRect/>
          </a:stretch>
        </p:blipFill>
        <p:spPr>
          <a:xfrm>
            <a:off x="3950168" y="1040553"/>
            <a:ext cx="923055" cy="657214"/>
          </a:xfrm>
          <a:prstGeom prst="rect">
            <a:avLst/>
          </a:prstGeom>
        </p:spPr>
      </p:pic>
      <p:sp>
        <p:nvSpPr>
          <p:cNvPr id="7" name="左矢印 6">
            <a:extLst>
              <a:ext uri="{FF2B5EF4-FFF2-40B4-BE49-F238E27FC236}">
                <a16:creationId xmlns:a16="http://schemas.microsoft.com/office/drawing/2014/main" id="{D9EB77F8-A5FF-6097-5831-A4ED235A43F1}"/>
              </a:ext>
            </a:extLst>
          </p:cNvPr>
          <p:cNvSpPr/>
          <p:nvPr/>
        </p:nvSpPr>
        <p:spPr>
          <a:xfrm flipH="1">
            <a:off x="7720844" y="1142016"/>
            <a:ext cx="635762" cy="625302"/>
          </a:xfrm>
          <a:prstGeom prst="leftArrow">
            <a:avLst>
              <a:gd name="adj1" fmla="val 50000"/>
              <a:gd name="adj2" fmla="val 6565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7148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進 樋口</cp:lastModifiedBy>
  <cp:revision>23</cp:revision>
  <dcterms:created xsi:type="dcterms:W3CDTF">2013-01-27T09:14:16Z</dcterms:created>
  <dcterms:modified xsi:type="dcterms:W3CDTF">2026-09-20T08:16:59Z</dcterms:modified>
  <cp:category/>
</cp:coreProperties>
</file>